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67" r:id="rId2"/>
  </p:sldIdLst>
  <p:sldSz cx="43891200" cy="219456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C84"/>
    <a:srgbClr val="9E4AA4"/>
    <a:srgbClr val="D197D2"/>
    <a:srgbClr val="DDD6EE"/>
    <a:srgbClr val="C2B5E1"/>
    <a:srgbClr val="E9E4F8"/>
    <a:srgbClr val="672391"/>
    <a:srgbClr val="F3DFF9"/>
    <a:srgbClr val="F3EDF7"/>
    <a:srgbClr val="AD64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BF1201-FD85-4946-88B5-C82DA493E3FC}" v="1" dt="2025-10-08T12:18:45.7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825" autoAdjust="0"/>
    <p:restoredTop sz="94660"/>
  </p:normalViewPr>
  <p:slideViewPr>
    <p:cSldViewPr snapToGrid="0">
      <p:cViewPr>
        <p:scale>
          <a:sx n="66" d="100"/>
          <a:sy n="66" d="100"/>
        </p:scale>
        <p:origin x="-9374" y="-5525"/>
      </p:cViewPr>
      <p:guideLst/>
    </p:cSldViewPr>
  </p:slideViewPr>
  <p:notesTextViewPr>
    <p:cViewPr>
      <p:scale>
        <a:sx n="400" d="100"/>
        <a:sy n="400" d="100"/>
      </p:scale>
      <p:origin x="0" y="-576"/>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Ware" userId="1594b755-c7fb-4189-b463-a1004f6cccf0" providerId="ADAL" clId="{EAF8837D-DCAD-458E-B39E-6B8DDC9DD6AD}"/>
    <pc:docChg chg="modSld">
      <pc:chgData name="John Ware" userId="1594b755-c7fb-4189-b463-a1004f6cccf0" providerId="ADAL" clId="{EAF8837D-DCAD-458E-B39E-6B8DDC9DD6AD}" dt="2025-10-08T12:27:04.564" v="297" actId="6549"/>
      <pc:docMkLst>
        <pc:docMk/>
      </pc:docMkLst>
      <pc:sldChg chg="modSp mod">
        <pc:chgData name="John Ware" userId="1594b755-c7fb-4189-b463-a1004f6cccf0" providerId="ADAL" clId="{EAF8837D-DCAD-458E-B39E-6B8DDC9DD6AD}" dt="2025-10-08T12:27:04.564" v="297" actId="6549"/>
        <pc:sldMkLst>
          <pc:docMk/>
          <pc:sldMk cId="1944169702" sldId="267"/>
        </pc:sldMkLst>
        <pc:spChg chg="mod">
          <ac:chgData name="John Ware" userId="1594b755-c7fb-4189-b463-a1004f6cccf0" providerId="ADAL" clId="{EAF8837D-DCAD-458E-B39E-6B8DDC9DD6AD}" dt="2025-10-08T12:22:45.346" v="268" actId="6549"/>
          <ac:spMkLst>
            <pc:docMk/>
            <pc:sldMk cId="1944169702" sldId="267"/>
            <ac:spMk id="9" creationId="{CA3A74C2-F3E2-7AE3-E8EA-B19364908B39}"/>
          </ac:spMkLst>
        </pc:spChg>
        <pc:spChg chg="mod">
          <ac:chgData name="John Ware" userId="1594b755-c7fb-4189-b463-a1004f6cccf0" providerId="ADAL" clId="{EAF8837D-DCAD-458E-B39E-6B8DDC9DD6AD}" dt="2025-10-08T12:19:50.271" v="182" actId="20577"/>
          <ac:spMkLst>
            <pc:docMk/>
            <pc:sldMk cId="1944169702" sldId="267"/>
            <ac:spMk id="10" creationId="{5A77F7CA-80AD-5F80-F5E9-9E3DA346D744}"/>
          </ac:spMkLst>
        </pc:spChg>
        <pc:spChg chg="mod">
          <ac:chgData name="John Ware" userId="1594b755-c7fb-4189-b463-a1004f6cccf0" providerId="ADAL" clId="{EAF8837D-DCAD-458E-B39E-6B8DDC9DD6AD}" dt="2025-10-08T12:14:41.452" v="98" actId="6549"/>
          <ac:spMkLst>
            <pc:docMk/>
            <pc:sldMk cId="1944169702" sldId="267"/>
            <ac:spMk id="40" creationId="{E0872CDB-1033-3FB1-1647-57590F454D9F}"/>
          </ac:spMkLst>
        </pc:spChg>
        <pc:spChg chg="mod">
          <ac:chgData name="John Ware" userId="1594b755-c7fb-4189-b463-a1004f6cccf0" providerId="ADAL" clId="{EAF8837D-DCAD-458E-B39E-6B8DDC9DD6AD}" dt="2025-10-08T12:27:04.564" v="297" actId="6549"/>
          <ac:spMkLst>
            <pc:docMk/>
            <pc:sldMk cId="1944169702" sldId="267"/>
            <ac:spMk id="41" creationId="{106BB3AE-CD3F-9364-7797-C227D3229D79}"/>
          </ac:spMkLst>
        </pc:spChg>
        <pc:spChg chg="mod">
          <ac:chgData name="John Ware" userId="1594b755-c7fb-4189-b463-a1004f6cccf0" providerId="ADAL" clId="{EAF8837D-DCAD-458E-B39E-6B8DDC9DD6AD}" dt="2025-10-08T12:09:37.594" v="23" actId="20577"/>
          <ac:spMkLst>
            <pc:docMk/>
            <pc:sldMk cId="1944169702" sldId="267"/>
            <ac:spMk id="43" creationId="{A2F6EA9E-6668-A914-3F1E-A78C32B520AB}"/>
          </ac:spMkLst>
        </pc:spChg>
        <pc:spChg chg="mod">
          <ac:chgData name="John Ware" userId="1594b755-c7fb-4189-b463-a1004f6cccf0" providerId="ADAL" clId="{EAF8837D-DCAD-458E-B39E-6B8DDC9DD6AD}" dt="2025-10-08T12:13:33.267" v="81" actId="20577"/>
          <ac:spMkLst>
            <pc:docMk/>
            <pc:sldMk cId="1944169702" sldId="267"/>
            <ac:spMk id="64" creationId="{C8095F70-BF8D-A2FC-DCE2-90B25CFE302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76CD2FC4-0274-4803-899C-4452EA3C4DF6}" type="datetimeFigureOut">
              <a:rPr lang="en-US" smtClean="0"/>
              <a:t>10/7/2025</a:t>
            </a:fld>
            <a:endParaRPr lang="en-US"/>
          </a:p>
        </p:txBody>
      </p:sp>
      <p:sp>
        <p:nvSpPr>
          <p:cNvPr id="4" name="Slide Image Placeholder 3"/>
          <p:cNvSpPr>
            <a:spLocks noGrp="1" noRot="1" noChangeAspect="1"/>
          </p:cNvSpPr>
          <p:nvPr>
            <p:ph type="sldImg" idx="2"/>
          </p:nvPr>
        </p:nvSpPr>
        <p:spPr>
          <a:xfrm>
            <a:off x="382588" y="1173163"/>
            <a:ext cx="633730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19BDBD06-8BD7-4480-A876-11CDAFE1C9AF}" type="slidenum">
              <a:rPr lang="en-US" smtClean="0"/>
              <a:t>‹#›</a:t>
            </a:fld>
            <a:endParaRPr lang="en-US"/>
          </a:p>
        </p:txBody>
      </p:sp>
    </p:spTree>
    <p:extLst>
      <p:ext uri="{BB962C8B-B14F-4D97-AF65-F5344CB8AC3E}">
        <p14:creationId xmlns:p14="http://schemas.microsoft.com/office/powerpoint/2010/main" val="135552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ACD6A-C5D3-2CFF-C004-9C00AF395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9447D-98DE-A09B-BFAA-EAA400C327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5403D-0825-215D-B1DF-54172594BF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B3D154-11D9-D46B-C364-C236C9A1F33F}"/>
              </a:ext>
            </a:extLst>
          </p:cNvPr>
          <p:cNvSpPr>
            <a:spLocks noGrp="1"/>
          </p:cNvSpPr>
          <p:nvPr>
            <p:ph type="sldNum" sz="quarter" idx="5"/>
          </p:nvPr>
        </p:nvSpPr>
        <p:spPr/>
        <p:txBody>
          <a:bodyPr/>
          <a:lstStyle/>
          <a:p>
            <a:fld id="{19BDBD06-8BD7-4480-A876-11CDAFE1C9AF}" type="slidenum">
              <a:rPr lang="en-US" smtClean="0"/>
              <a:t>1</a:t>
            </a:fld>
            <a:endParaRPr lang="en-US"/>
          </a:p>
        </p:txBody>
      </p:sp>
    </p:spTree>
    <p:extLst>
      <p:ext uri="{BB962C8B-B14F-4D97-AF65-F5344CB8AC3E}">
        <p14:creationId xmlns:p14="http://schemas.microsoft.com/office/powerpoint/2010/main" val="307564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3591562"/>
            <a:ext cx="32918400" cy="7640320"/>
          </a:xfrm>
        </p:spPr>
        <p:txBody>
          <a:bodyPr anchor="b"/>
          <a:lstStyle>
            <a:lvl1pPr algn="ctr">
              <a:defRPr sz="19200"/>
            </a:lvl1pPr>
          </a:lstStyle>
          <a:p>
            <a:r>
              <a:rPr lang="en-US"/>
              <a:t>Click to edit Master title style</a:t>
            </a:r>
            <a:endParaRPr lang="en-US" dirty="0"/>
          </a:p>
        </p:txBody>
      </p:sp>
      <p:sp>
        <p:nvSpPr>
          <p:cNvPr id="3" name="Subtitle 2"/>
          <p:cNvSpPr>
            <a:spLocks noGrp="1"/>
          </p:cNvSpPr>
          <p:nvPr>
            <p:ph type="subTitle" idx="1"/>
          </p:nvPr>
        </p:nvSpPr>
        <p:spPr>
          <a:xfrm>
            <a:off x="5486400" y="11526522"/>
            <a:ext cx="32918400" cy="5298438"/>
          </a:xfrm>
        </p:spPr>
        <p:txBody>
          <a:bodyPr/>
          <a:lstStyle>
            <a:lvl1pPr marL="0" indent="0" algn="ctr">
              <a:buNone/>
              <a:defRPr sz="7680"/>
            </a:lvl1pPr>
            <a:lvl2pPr marL="1463040" indent="0" algn="ctr">
              <a:buNone/>
              <a:defRPr sz="6400"/>
            </a:lvl2pPr>
            <a:lvl3pPr marL="2926080" indent="0" algn="ctr">
              <a:buNone/>
              <a:defRPr sz="5760"/>
            </a:lvl3pPr>
            <a:lvl4pPr marL="4389120" indent="0" algn="ctr">
              <a:buNone/>
              <a:defRPr sz="5120"/>
            </a:lvl4pPr>
            <a:lvl5pPr marL="5852160" indent="0" algn="ctr">
              <a:buNone/>
              <a:defRPr sz="5120"/>
            </a:lvl5pPr>
            <a:lvl6pPr marL="7315200" indent="0" algn="ctr">
              <a:buNone/>
              <a:defRPr sz="5120"/>
            </a:lvl6pPr>
            <a:lvl7pPr marL="8778240" indent="0" algn="ctr">
              <a:buNone/>
              <a:defRPr sz="5120"/>
            </a:lvl7pPr>
            <a:lvl8pPr marL="10241280" indent="0" algn="ctr">
              <a:buNone/>
              <a:defRPr sz="5120"/>
            </a:lvl8pPr>
            <a:lvl9pPr marL="11704320" indent="0" algn="ctr">
              <a:buNone/>
              <a:defRPr sz="51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920308-67C4-4810-A109-183FF05840FD}"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801386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920308-67C4-4810-A109-183FF05840FD}"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216035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0" y="5471163"/>
            <a:ext cx="37856160" cy="9128758"/>
          </a:xfrm>
        </p:spPr>
        <p:txBody>
          <a:bodyPr anchor="b"/>
          <a:lstStyle>
            <a:lvl1pPr>
              <a:defRPr sz="19200"/>
            </a:lvl1pPr>
          </a:lstStyle>
          <a:p>
            <a:r>
              <a:rPr lang="en-US"/>
              <a:t>Click to edit Master title style</a:t>
            </a:r>
            <a:endParaRPr lang="en-US" dirty="0"/>
          </a:p>
        </p:txBody>
      </p:sp>
      <p:sp>
        <p:nvSpPr>
          <p:cNvPr id="3" name="Text Placeholder 2"/>
          <p:cNvSpPr>
            <a:spLocks noGrp="1"/>
          </p:cNvSpPr>
          <p:nvPr>
            <p:ph type="body" idx="1"/>
          </p:nvPr>
        </p:nvSpPr>
        <p:spPr>
          <a:xfrm>
            <a:off x="2994660" y="14686283"/>
            <a:ext cx="37856160" cy="4800598"/>
          </a:xfrm>
        </p:spPr>
        <p:txBody>
          <a:bodyPr/>
          <a:lstStyle>
            <a:lvl1pPr marL="0" indent="0">
              <a:buNone/>
              <a:defRPr sz="7680">
                <a:solidFill>
                  <a:schemeClr val="tx1">
                    <a:tint val="82000"/>
                  </a:schemeClr>
                </a:solidFill>
              </a:defRPr>
            </a:lvl1pPr>
            <a:lvl2pPr marL="1463040" indent="0">
              <a:buNone/>
              <a:defRPr sz="6400">
                <a:solidFill>
                  <a:schemeClr val="tx1">
                    <a:tint val="82000"/>
                  </a:schemeClr>
                </a:solidFill>
              </a:defRPr>
            </a:lvl2pPr>
            <a:lvl3pPr marL="2926080" indent="0">
              <a:buNone/>
              <a:defRPr sz="5760">
                <a:solidFill>
                  <a:schemeClr val="tx1">
                    <a:tint val="82000"/>
                  </a:schemeClr>
                </a:solidFill>
              </a:defRPr>
            </a:lvl3pPr>
            <a:lvl4pPr marL="4389120" indent="0">
              <a:buNone/>
              <a:defRPr sz="5120">
                <a:solidFill>
                  <a:schemeClr val="tx1">
                    <a:tint val="82000"/>
                  </a:schemeClr>
                </a:solidFill>
              </a:defRPr>
            </a:lvl4pPr>
            <a:lvl5pPr marL="5852160" indent="0">
              <a:buNone/>
              <a:defRPr sz="5120">
                <a:solidFill>
                  <a:schemeClr val="tx1">
                    <a:tint val="82000"/>
                  </a:schemeClr>
                </a:solidFill>
              </a:defRPr>
            </a:lvl5pPr>
            <a:lvl6pPr marL="7315200" indent="0">
              <a:buNone/>
              <a:defRPr sz="5120">
                <a:solidFill>
                  <a:schemeClr val="tx1">
                    <a:tint val="82000"/>
                  </a:schemeClr>
                </a:solidFill>
              </a:defRPr>
            </a:lvl6pPr>
            <a:lvl7pPr marL="8778240" indent="0">
              <a:buNone/>
              <a:defRPr sz="5120">
                <a:solidFill>
                  <a:schemeClr val="tx1">
                    <a:tint val="82000"/>
                  </a:schemeClr>
                </a:solidFill>
              </a:defRPr>
            </a:lvl7pPr>
            <a:lvl8pPr marL="10241280" indent="0">
              <a:buNone/>
              <a:defRPr sz="5120">
                <a:solidFill>
                  <a:schemeClr val="tx1">
                    <a:tint val="82000"/>
                  </a:schemeClr>
                </a:solidFill>
              </a:defRPr>
            </a:lvl8pPr>
            <a:lvl9pPr marL="11704320" indent="0">
              <a:buNone/>
              <a:defRPr sz="512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920308-67C4-4810-A109-183FF05840FD}"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938718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5842000"/>
            <a:ext cx="18653760" cy="13924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5842000"/>
            <a:ext cx="18653760" cy="13924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920308-67C4-4810-A109-183FF05840FD}" type="datetimeFigureOut">
              <a:rPr lang="en-US" smtClean="0"/>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1072588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168401"/>
            <a:ext cx="37856160" cy="42418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39" y="5379722"/>
            <a:ext cx="18568033" cy="2636518"/>
          </a:xfrm>
        </p:spPr>
        <p:txBody>
          <a:bodyPr anchor="b"/>
          <a:lstStyle>
            <a:lvl1pPr marL="0" indent="0">
              <a:buNone/>
              <a:defRPr sz="7680" b="1"/>
            </a:lvl1pPr>
            <a:lvl2pPr marL="1463040" indent="0">
              <a:buNone/>
              <a:defRPr sz="6400" b="1"/>
            </a:lvl2pPr>
            <a:lvl3pPr marL="2926080" indent="0">
              <a:buNone/>
              <a:defRPr sz="5760" b="1"/>
            </a:lvl3pPr>
            <a:lvl4pPr marL="4389120" indent="0">
              <a:buNone/>
              <a:defRPr sz="5120" b="1"/>
            </a:lvl4pPr>
            <a:lvl5pPr marL="5852160" indent="0">
              <a:buNone/>
              <a:defRPr sz="5120" b="1"/>
            </a:lvl5pPr>
            <a:lvl6pPr marL="7315200" indent="0">
              <a:buNone/>
              <a:defRPr sz="5120" b="1"/>
            </a:lvl6pPr>
            <a:lvl7pPr marL="8778240" indent="0">
              <a:buNone/>
              <a:defRPr sz="5120" b="1"/>
            </a:lvl7pPr>
            <a:lvl8pPr marL="10241280" indent="0">
              <a:buNone/>
              <a:defRPr sz="5120" b="1"/>
            </a:lvl8pPr>
            <a:lvl9pPr marL="11704320" indent="0">
              <a:buNone/>
              <a:defRPr sz="5120" b="1"/>
            </a:lvl9pPr>
          </a:lstStyle>
          <a:p>
            <a:pPr lvl="0"/>
            <a:r>
              <a:rPr lang="en-US"/>
              <a:t>Click to edit Master text styles</a:t>
            </a:r>
          </a:p>
        </p:txBody>
      </p:sp>
      <p:sp>
        <p:nvSpPr>
          <p:cNvPr id="4" name="Content Placeholder 3"/>
          <p:cNvSpPr>
            <a:spLocks noGrp="1"/>
          </p:cNvSpPr>
          <p:nvPr>
            <p:ph sz="half" idx="2"/>
          </p:nvPr>
        </p:nvSpPr>
        <p:spPr>
          <a:xfrm>
            <a:off x="3023239" y="8016240"/>
            <a:ext cx="18568033" cy="1179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0" y="5379722"/>
            <a:ext cx="18659477" cy="2636518"/>
          </a:xfrm>
        </p:spPr>
        <p:txBody>
          <a:bodyPr anchor="b"/>
          <a:lstStyle>
            <a:lvl1pPr marL="0" indent="0">
              <a:buNone/>
              <a:defRPr sz="7680" b="1"/>
            </a:lvl1pPr>
            <a:lvl2pPr marL="1463040" indent="0">
              <a:buNone/>
              <a:defRPr sz="6400" b="1"/>
            </a:lvl2pPr>
            <a:lvl3pPr marL="2926080" indent="0">
              <a:buNone/>
              <a:defRPr sz="5760" b="1"/>
            </a:lvl3pPr>
            <a:lvl4pPr marL="4389120" indent="0">
              <a:buNone/>
              <a:defRPr sz="5120" b="1"/>
            </a:lvl4pPr>
            <a:lvl5pPr marL="5852160" indent="0">
              <a:buNone/>
              <a:defRPr sz="5120" b="1"/>
            </a:lvl5pPr>
            <a:lvl6pPr marL="7315200" indent="0">
              <a:buNone/>
              <a:defRPr sz="5120" b="1"/>
            </a:lvl6pPr>
            <a:lvl7pPr marL="8778240" indent="0">
              <a:buNone/>
              <a:defRPr sz="5120" b="1"/>
            </a:lvl7pPr>
            <a:lvl8pPr marL="10241280" indent="0">
              <a:buNone/>
              <a:defRPr sz="5120" b="1"/>
            </a:lvl8pPr>
            <a:lvl9pPr marL="11704320" indent="0">
              <a:buNone/>
              <a:defRPr sz="5120" b="1"/>
            </a:lvl9pPr>
          </a:lstStyle>
          <a:p>
            <a:pPr lvl="0"/>
            <a:r>
              <a:rPr lang="en-US"/>
              <a:t>Click to edit Master text styles</a:t>
            </a:r>
          </a:p>
        </p:txBody>
      </p:sp>
      <p:sp>
        <p:nvSpPr>
          <p:cNvPr id="6" name="Content Placeholder 5"/>
          <p:cNvSpPr>
            <a:spLocks noGrp="1"/>
          </p:cNvSpPr>
          <p:nvPr>
            <p:ph sz="quarter" idx="4"/>
          </p:nvPr>
        </p:nvSpPr>
        <p:spPr>
          <a:xfrm>
            <a:off x="22219920" y="8016240"/>
            <a:ext cx="18659477" cy="1179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920308-67C4-4810-A109-183FF05840FD}" type="datetimeFigureOut">
              <a:rPr lang="en-US" smtClean="0"/>
              <a:t>10/7/2025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309825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920308-67C4-4810-A109-183FF05840FD}" type="datetimeFigureOut">
              <a:rPr lang="en-US" smtClean="0"/>
              <a:t>10/7/2025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1185790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920308-67C4-4810-A109-183FF05840FD}" type="datetimeFigureOut">
              <a:rPr lang="en-US" smtClean="0"/>
              <a:t>10/7/2025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2487053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9" y="1463040"/>
            <a:ext cx="14156053" cy="5120640"/>
          </a:xfrm>
        </p:spPr>
        <p:txBody>
          <a:bodyPr anchor="b"/>
          <a:lstStyle>
            <a:lvl1pPr>
              <a:defRPr sz="10240"/>
            </a:lvl1pPr>
          </a:lstStyle>
          <a:p>
            <a:r>
              <a:rPr lang="en-US"/>
              <a:t>Click to edit Master title style</a:t>
            </a:r>
            <a:endParaRPr lang="en-US" dirty="0"/>
          </a:p>
        </p:txBody>
      </p:sp>
      <p:sp>
        <p:nvSpPr>
          <p:cNvPr id="3" name="Content Placeholder 2"/>
          <p:cNvSpPr>
            <a:spLocks noGrp="1"/>
          </p:cNvSpPr>
          <p:nvPr>
            <p:ph idx="1"/>
          </p:nvPr>
        </p:nvSpPr>
        <p:spPr>
          <a:xfrm>
            <a:off x="18659477" y="3159762"/>
            <a:ext cx="22219920" cy="15595600"/>
          </a:xfrm>
        </p:spPr>
        <p:txBody>
          <a:bodyPr/>
          <a:lstStyle>
            <a:lvl1pPr>
              <a:defRPr sz="10240"/>
            </a:lvl1pPr>
            <a:lvl2pPr>
              <a:defRPr sz="8960"/>
            </a:lvl2pPr>
            <a:lvl3pPr>
              <a:defRPr sz="768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9" y="6583680"/>
            <a:ext cx="14156053" cy="12197082"/>
          </a:xfrm>
        </p:spPr>
        <p:txBody>
          <a:bodyPr/>
          <a:lstStyle>
            <a:lvl1pPr marL="0" indent="0">
              <a:buNone/>
              <a:defRPr sz="5120"/>
            </a:lvl1pPr>
            <a:lvl2pPr marL="1463040" indent="0">
              <a:buNone/>
              <a:defRPr sz="4480"/>
            </a:lvl2pPr>
            <a:lvl3pPr marL="2926080" indent="0">
              <a:buNone/>
              <a:defRPr sz="3840"/>
            </a:lvl3pPr>
            <a:lvl4pPr marL="4389120" indent="0">
              <a:buNone/>
              <a:defRPr sz="3200"/>
            </a:lvl4pPr>
            <a:lvl5pPr marL="5852160" indent="0">
              <a:buNone/>
              <a:defRPr sz="3200"/>
            </a:lvl5pPr>
            <a:lvl6pPr marL="7315200" indent="0">
              <a:buNone/>
              <a:defRPr sz="3200"/>
            </a:lvl6pPr>
            <a:lvl7pPr marL="8778240" indent="0">
              <a:buNone/>
              <a:defRPr sz="3200"/>
            </a:lvl7pPr>
            <a:lvl8pPr marL="10241280" indent="0">
              <a:buNone/>
              <a:defRPr sz="3200"/>
            </a:lvl8pPr>
            <a:lvl9pPr marL="11704320" indent="0">
              <a:buNone/>
              <a:defRPr sz="3200"/>
            </a:lvl9pPr>
          </a:lstStyle>
          <a:p>
            <a:pPr lvl="0"/>
            <a:r>
              <a:rPr lang="en-US"/>
              <a:t>Click to edit Master text styles</a:t>
            </a:r>
          </a:p>
        </p:txBody>
      </p:sp>
      <p:sp>
        <p:nvSpPr>
          <p:cNvPr id="5" name="Date Placeholder 4"/>
          <p:cNvSpPr>
            <a:spLocks noGrp="1"/>
          </p:cNvSpPr>
          <p:nvPr>
            <p:ph type="dt" sz="half" idx="10"/>
          </p:nvPr>
        </p:nvSpPr>
        <p:spPr/>
        <p:txBody>
          <a:bodyPr/>
          <a:lstStyle/>
          <a:p>
            <a:fld id="{D0920308-67C4-4810-A109-183FF05840FD}" type="datetimeFigureOut">
              <a:rPr lang="en-US" smtClean="0"/>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4280640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9" y="1463040"/>
            <a:ext cx="14156053" cy="5120640"/>
          </a:xfrm>
        </p:spPr>
        <p:txBody>
          <a:bodyPr anchor="b"/>
          <a:lstStyle>
            <a:lvl1pPr>
              <a:defRPr sz="102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3159762"/>
            <a:ext cx="22219920" cy="15595600"/>
          </a:xfrm>
        </p:spPr>
        <p:txBody>
          <a:bodyPr anchor="t"/>
          <a:lstStyle>
            <a:lvl1pPr marL="0" indent="0">
              <a:buNone/>
              <a:defRPr sz="10240"/>
            </a:lvl1pPr>
            <a:lvl2pPr marL="1463040" indent="0">
              <a:buNone/>
              <a:defRPr sz="8960"/>
            </a:lvl2pPr>
            <a:lvl3pPr marL="2926080" indent="0">
              <a:buNone/>
              <a:defRPr sz="7680"/>
            </a:lvl3pPr>
            <a:lvl4pPr marL="4389120" indent="0">
              <a:buNone/>
              <a:defRPr sz="6400"/>
            </a:lvl4pPr>
            <a:lvl5pPr marL="5852160" indent="0">
              <a:buNone/>
              <a:defRPr sz="6400"/>
            </a:lvl5pPr>
            <a:lvl6pPr marL="7315200" indent="0">
              <a:buNone/>
              <a:defRPr sz="6400"/>
            </a:lvl6pPr>
            <a:lvl7pPr marL="8778240" indent="0">
              <a:buNone/>
              <a:defRPr sz="6400"/>
            </a:lvl7pPr>
            <a:lvl8pPr marL="10241280" indent="0">
              <a:buNone/>
              <a:defRPr sz="6400"/>
            </a:lvl8pPr>
            <a:lvl9pPr marL="11704320" indent="0">
              <a:buNone/>
              <a:defRPr sz="6400"/>
            </a:lvl9pPr>
          </a:lstStyle>
          <a:p>
            <a:r>
              <a:rPr lang="en-US"/>
              <a:t>Click icon to add picture</a:t>
            </a:r>
            <a:endParaRPr lang="en-US" dirty="0"/>
          </a:p>
        </p:txBody>
      </p:sp>
      <p:sp>
        <p:nvSpPr>
          <p:cNvPr id="4" name="Text Placeholder 3"/>
          <p:cNvSpPr>
            <a:spLocks noGrp="1"/>
          </p:cNvSpPr>
          <p:nvPr>
            <p:ph type="body" sz="half" idx="2"/>
          </p:nvPr>
        </p:nvSpPr>
        <p:spPr>
          <a:xfrm>
            <a:off x="3023239" y="6583680"/>
            <a:ext cx="14156053" cy="12197082"/>
          </a:xfrm>
        </p:spPr>
        <p:txBody>
          <a:bodyPr/>
          <a:lstStyle>
            <a:lvl1pPr marL="0" indent="0">
              <a:buNone/>
              <a:defRPr sz="5120"/>
            </a:lvl1pPr>
            <a:lvl2pPr marL="1463040" indent="0">
              <a:buNone/>
              <a:defRPr sz="4480"/>
            </a:lvl2pPr>
            <a:lvl3pPr marL="2926080" indent="0">
              <a:buNone/>
              <a:defRPr sz="3840"/>
            </a:lvl3pPr>
            <a:lvl4pPr marL="4389120" indent="0">
              <a:buNone/>
              <a:defRPr sz="3200"/>
            </a:lvl4pPr>
            <a:lvl5pPr marL="5852160" indent="0">
              <a:buNone/>
              <a:defRPr sz="3200"/>
            </a:lvl5pPr>
            <a:lvl6pPr marL="7315200" indent="0">
              <a:buNone/>
              <a:defRPr sz="3200"/>
            </a:lvl6pPr>
            <a:lvl7pPr marL="8778240" indent="0">
              <a:buNone/>
              <a:defRPr sz="3200"/>
            </a:lvl7pPr>
            <a:lvl8pPr marL="10241280" indent="0">
              <a:buNone/>
              <a:defRPr sz="3200"/>
            </a:lvl8pPr>
            <a:lvl9pPr marL="11704320" indent="0">
              <a:buNone/>
              <a:defRPr sz="3200"/>
            </a:lvl9pPr>
          </a:lstStyle>
          <a:p>
            <a:pPr lvl="0"/>
            <a:r>
              <a:rPr lang="en-US"/>
              <a:t>Click to edit Master text styles</a:t>
            </a:r>
          </a:p>
        </p:txBody>
      </p:sp>
      <p:sp>
        <p:nvSpPr>
          <p:cNvPr id="5" name="Date Placeholder 4"/>
          <p:cNvSpPr>
            <a:spLocks noGrp="1"/>
          </p:cNvSpPr>
          <p:nvPr>
            <p:ph type="dt" sz="half" idx="10"/>
          </p:nvPr>
        </p:nvSpPr>
        <p:spPr/>
        <p:txBody>
          <a:bodyPr/>
          <a:lstStyle/>
          <a:p>
            <a:fld id="{D0920308-67C4-4810-A109-183FF05840FD}" type="datetimeFigureOut">
              <a:rPr lang="en-US" smtClean="0"/>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2712850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920308-67C4-4810-A109-183FF05840FD}"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2136594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0" y="1168400"/>
            <a:ext cx="9464040" cy="1859788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0" y="1168400"/>
            <a:ext cx="27843480" cy="1859788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920308-67C4-4810-A109-183FF05840FD}"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30861-0D75-4272-B7F1-420875B066B3}" type="slidenum">
              <a:rPr lang="en-US" smtClean="0"/>
              <a:t>‹#›</a:t>
            </a:fld>
            <a:endParaRPr lang="en-US"/>
          </a:p>
        </p:txBody>
      </p:sp>
    </p:spTree>
    <p:extLst>
      <p:ext uri="{BB962C8B-B14F-4D97-AF65-F5344CB8AC3E}">
        <p14:creationId xmlns:p14="http://schemas.microsoft.com/office/powerpoint/2010/main" val="2077752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168401"/>
            <a:ext cx="37856160" cy="42418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5842000"/>
            <a:ext cx="37856160" cy="139242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20340322"/>
            <a:ext cx="9875520" cy="1168400"/>
          </a:xfrm>
          <a:prstGeom prst="rect">
            <a:avLst/>
          </a:prstGeom>
        </p:spPr>
        <p:txBody>
          <a:bodyPr vert="horz" lIns="91440" tIns="45720" rIns="91440" bIns="45720" rtlCol="0" anchor="ctr"/>
          <a:lstStyle>
            <a:lvl1pPr algn="l">
              <a:defRPr sz="3840">
                <a:solidFill>
                  <a:schemeClr val="tx1">
                    <a:tint val="82000"/>
                  </a:schemeClr>
                </a:solidFill>
              </a:defRPr>
            </a:lvl1pPr>
          </a:lstStyle>
          <a:p>
            <a:fld id="{D0920308-67C4-4810-A109-183FF05840FD}" type="datetimeFigureOut">
              <a:rPr lang="en-US" smtClean="0"/>
              <a:t>10/7/2025</a:t>
            </a:fld>
            <a:endParaRPr lang="en-US"/>
          </a:p>
        </p:txBody>
      </p:sp>
      <p:sp>
        <p:nvSpPr>
          <p:cNvPr id="5" name="Footer Placeholder 4"/>
          <p:cNvSpPr>
            <a:spLocks noGrp="1"/>
          </p:cNvSpPr>
          <p:nvPr>
            <p:ph type="ftr" sz="quarter" idx="3"/>
          </p:nvPr>
        </p:nvSpPr>
        <p:spPr>
          <a:xfrm>
            <a:off x="14538960" y="20340322"/>
            <a:ext cx="14813280" cy="1168400"/>
          </a:xfrm>
          <a:prstGeom prst="rect">
            <a:avLst/>
          </a:prstGeom>
        </p:spPr>
        <p:txBody>
          <a:bodyPr vert="horz" lIns="91440" tIns="45720" rIns="91440" bIns="45720" rtlCol="0" anchor="ctr"/>
          <a:lstStyle>
            <a:lvl1pPr algn="ctr">
              <a:defRPr sz="384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30998160" y="20340322"/>
            <a:ext cx="9875520" cy="1168400"/>
          </a:xfrm>
          <a:prstGeom prst="rect">
            <a:avLst/>
          </a:prstGeom>
        </p:spPr>
        <p:txBody>
          <a:bodyPr vert="horz" lIns="91440" tIns="45720" rIns="91440" bIns="45720" rtlCol="0" anchor="ctr"/>
          <a:lstStyle>
            <a:lvl1pPr algn="r">
              <a:defRPr sz="3840">
                <a:solidFill>
                  <a:schemeClr val="tx1">
                    <a:tint val="82000"/>
                  </a:schemeClr>
                </a:solidFill>
              </a:defRPr>
            </a:lvl1pPr>
          </a:lstStyle>
          <a:p>
            <a:fld id="{07730861-0D75-4272-B7F1-420875B066B3}" type="slidenum">
              <a:rPr lang="en-US" smtClean="0"/>
              <a:t>‹#›</a:t>
            </a:fld>
            <a:endParaRPr lang="en-US"/>
          </a:p>
        </p:txBody>
      </p:sp>
    </p:spTree>
    <p:extLst>
      <p:ext uri="{BB962C8B-B14F-4D97-AF65-F5344CB8AC3E}">
        <p14:creationId xmlns:p14="http://schemas.microsoft.com/office/powerpoint/2010/main" val="2445790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926080" rtl="0" eaLnBrk="1" latinLnBrk="0" hangingPunct="1">
        <a:lnSpc>
          <a:spcPct val="90000"/>
        </a:lnSpc>
        <a:spcBef>
          <a:spcPct val="0"/>
        </a:spcBef>
        <a:buNone/>
        <a:defRPr sz="14080" kern="1200">
          <a:solidFill>
            <a:schemeClr val="tx1"/>
          </a:solidFill>
          <a:latin typeface="+mj-lt"/>
          <a:ea typeface="+mj-ea"/>
          <a:cs typeface="+mj-cs"/>
        </a:defRPr>
      </a:lvl1pPr>
    </p:titleStyle>
    <p:bodyStyle>
      <a:lvl1pPr marL="731520" indent="-731520" algn="l" defTabSz="2926080" rtl="0" eaLnBrk="1" latinLnBrk="0" hangingPunct="1">
        <a:lnSpc>
          <a:spcPct val="90000"/>
        </a:lnSpc>
        <a:spcBef>
          <a:spcPts val="3200"/>
        </a:spcBef>
        <a:buFont typeface="Arial" panose="020B0604020202020204" pitchFamily="34" charset="0"/>
        <a:buChar char="•"/>
        <a:defRPr sz="8960" kern="1200">
          <a:solidFill>
            <a:schemeClr val="tx1"/>
          </a:solidFill>
          <a:latin typeface="+mn-lt"/>
          <a:ea typeface="+mn-ea"/>
          <a:cs typeface="+mn-cs"/>
        </a:defRPr>
      </a:lvl1pPr>
      <a:lvl2pPr marL="2194560" indent="-731520" algn="l" defTabSz="2926080" rtl="0" eaLnBrk="1" latinLnBrk="0" hangingPunct="1">
        <a:lnSpc>
          <a:spcPct val="90000"/>
        </a:lnSpc>
        <a:spcBef>
          <a:spcPts val="1600"/>
        </a:spcBef>
        <a:buFont typeface="Arial" panose="020B0604020202020204" pitchFamily="34" charset="0"/>
        <a:buChar char="•"/>
        <a:defRPr sz="7680" kern="1200">
          <a:solidFill>
            <a:schemeClr val="tx1"/>
          </a:solidFill>
          <a:latin typeface="+mn-lt"/>
          <a:ea typeface="+mn-ea"/>
          <a:cs typeface="+mn-cs"/>
        </a:defRPr>
      </a:lvl2pPr>
      <a:lvl3pPr marL="3657600" indent="-731520" algn="l" defTabSz="2926080" rtl="0" eaLnBrk="1" latinLnBrk="0" hangingPunct="1">
        <a:lnSpc>
          <a:spcPct val="90000"/>
        </a:lnSpc>
        <a:spcBef>
          <a:spcPts val="1600"/>
        </a:spcBef>
        <a:buFont typeface="Arial" panose="020B0604020202020204" pitchFamily="34" charset="0"/>
        <a:buChar char="•"/>
        <a:defRPr sz="6400" kern="1200">
          <a:solidFill>
            <a:schemeClr val="tx1"/>
          </a:solidFill>
          <a:latin typeface="+mn-lt"/>
          <a:ea typeface="+mn-ea"/>
          <a:cs typeface="+mn-cs"/>
        </a:defRPr>
      </a:lvl3pPr>
      <a:lvl4pPr marL="51206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4pPr>
      <a:lvl5pPr marL="658368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5pPr>
      <a:lvl6pPr marL="804672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6pPr>
      <a:lvl7pPr marL="950976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7pPr>
      <a:lvl8pPr marL="1097280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8pPr>
      <a:lvl9pPr marL="124358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9pPr>
    </p:bodyStyle>
    <p:otherStyle>
      <a:defPPr>
        <a:defRPr lang="en-US"/>
      </a:defPPr>
      <a:lvl1pPr marL="0" algn="l" defTabSz="2926080" rtl="0" eaLnBrk="1" latinLnBrk="0" hangingPunct="1">
        <a:defRPr sz="5760" kern="1200">
          <a:solidFill>
            <a:schemeClr val="tx1"/>
          </a:solidFill>
          <a:latin typeface="+mn-lt"/>
          <a:ea typeface="+mn-ea"/>
          <a:cs typeface="+mn-cs"/>
        </a:defRPr>
      </a:lvl1pPr>
      <a:lvl2pPr marL="1463040" algn="l" defTabSz="2926080" rtl="0" eaLnBrk="1" latinLnBrk="0" hangingPunct="1">
        <a:defRPr sz="5760" kern="1200">
          <a:solidFill>
            <a:schemeClr val="tx1"/>
          </a:solidFill>
          <a:latin typeface="+mn-lt"/>
          <a:ea typeface="+mn-ea"/>
          <a:cs typeface="+mn-cs"/>
        </a:defRPr>
      </a:lvl2pPr>
      <a:lvl3pPr marL="2926080" algn="l" defTabSz="2926080" rtl="0" eaLnBrk="1" latinLnBrk="0" hangingPunct="1">
        <a:defRPr sz="5760" kern="1200">
          <a:solidFill>
            <a:schemeClr val="tx1"/>
          </a:solidFill>
          <a:latin typeface="+mn-lt"/>
          <a:ea typeface="+mn-ea"/>
          <a:cs typeface="+mn-cs"/>
        </a:defRPr>
      </a:lvl3pPr>
      <a:lvl4pPr marL="4389120" algn="l" defTabSz="2926080" rtl="0" eaLnBrk="1" latinLnBrk="0" hangingPunct="1">
        <a:defRPr sz="5760" kern="1200">
          <a:solidFill>
            <a:schemeClr val="tx1"/>
          </a:solidFill>
          <a:latin typeface="+mn-lt"/>
          <a:ea typeface="+mn-ea"/>
          <a:cs typeface="+mn-cs"/>
        </a:defRPr>
      </a:lvl4pPr>
      <a:lvl5pPr marL="5852160" algn="l" defTabSz="2926080" rtl="0" eaLnBrk="1" latinLnBrk="0" hangingPunct="1">
        <a:defRPr sz="5760" kern="1200">
          <a:solidFill>
            <a:schemeClr val="tx1"/>
          </a:solidFill>
          <a:latin typeface="+mn-lt"/>
          <a:ea typeface="+mn-ea"/>
          <a:cs typeface="+mn-cs"/>
        </a:defRPr>
      </a:lvl5pPr>
      <a:lvl6pPr marL="7315200" algn="l" defTabSz="2926080" rtl="0" eaLnBrk="1" latinLnBrk="0" hangingPunct="1">
        <a:defRPr sz="5760" kern="1200">
          <a:solidFill>
            <a:schemeClr val="tx1"/>
          </a:solidFill>
          <a:latin typeface="+mn-lt"/>
          <a:ea typeface="+mn-ea"/>
          <a:cs typeface="+mn-cs"/>
        </a:defRPr>
      </a:lvl6pPr>
      <a:lvl7pPr marL="8778240" algn="l" defTabSz="2926080" rtl="0" eaLnBrk="1" latinLnBrk="0" hangingPunct="1">
        <a:defRPr sz="5760" kern="1200">
          <a:solidFill>
            <a:schemeClr val="tx1"/>
          </a:solidFill>
          <a:latin typeface="+mn-lt"/>
          <a:ea typeface="+mn-ea"/>
          <a:cs typeface="+mn-cs"/>
        </a:defRPr>
      </a:lvl7pPr>
      <a:lvl8pPr marL="10241280" algn="l" defTabSz="2926080" rtl="0" eaLnBrk="1" latinLnBrk="0" hangingPunct="1">
        <a:defRPr sz="5760" kern="1200">
          <a:solidFill>
            <a:schemeClr val="tx1"/>
          </a:solidFill>
          <a:latin typeface="+mn-lt"/>
          <a:ea typeface="+mn-ea"/>
          <a:cs typeface="+mn-cs"/>
        </a:defRPr>
      </a:lvl8pPr>
      <a:lvl9pPr marL="11704320" algn="l" defTabSz="2926080" rtl="0" eaLnBrk="1" latinLnBrk="0" hangingPunct="1">
        <a:defRPr sz="5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22C84"/>
        </a:solidFill>
        <a:effectLst/>
      </p:bgPr>
    </p:bg>
    <p:spTree>
      <p:nvGrpSpPr>
        <p:cNvPr id="1" name="">
          <a:extLst>
            <a:ext uri="{FF2B5EF4-FFF2-40B4-BE49-F238E27FC236}">
              <a16:creationId xmlns:a16="http://schemas.microsoft.com/office/drawing/2014/main" id="{9763A0D0-5052-E84F-8D76-48FF5BF31152}"/>
            </a:ext>
          </a:extLst>
        </p:cNvPr>
        <p:cNvGrpSpPr/>
        <p:nvPr/>
      </p:nvGrpSpPr>
      <p:grpSpPr>
        <a:xfrm>
          <a:off x="0" y="0"/>
          <a:ext cx="0" cy="0"/>
          <a:chOff x="0" y="0"/>
          <a:chExt cx="0" cy="0"/>
        </a:xfrm>
      </p:grpSpPr>
      <p:sp>
        <p:nvSpPr>
          <p:cNvPr id="96" name="Rectangle: Rounded Corners 95">
            <a:extLst>
              <a:ext uri="{FF2B5EF4-FFF2-40B4-BE49-F238E27FC236}">
                <a16:creationId xmlns:a16="http://schemas.microsoft.com/office/drawing/2014/main" id="{31032346-97D6-0D7A-2C63-6EF24FC70C67}"/>
              </a:ext>
            </a:extLst>
          </p:cNvPr>
          <p:cNvSpPr/>
          <p:nvPr/>
        </p:nvSpPr>
        <p:spPr>
          <a:xfrm>
            <a:off x="354705" y="5274735"/>
            <a:ext cx="5855960" cy="16205969"/>
          </a:xfrm>
          <a:prstGeom prst="roundRect">
            <a:avLst>
              <a:gd name="adj" fmla="val 9160"/>
            </a:avLst>
          </a:prstGeom>
          <a:solidFill>
            <a:srgbClr val="D197D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3505DD35-6DEC-F662-3338-792825930504}"/>
              </a:ext>
            </a:extLst>
          </p:cNvPr>
          <p:cNvSpPr/>
          <p:nvPr/>
        </p:nvSpPr>
        <p:spPr>
          <a:xfrm>
            <a:off x="30354550" y="5376013"/>
            <a:ext cx="13181943" cy="16053004"/>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200" dirty="0"/>
          </a:p>
        </p:txBody>
      </p:sp>
      <p:sp>
        <p:nvSpPr>
          <p:cNvPr id="4" name="Rectangle 3">
            <a:extLst>
              <a:ext uri="{FF2B5EF4-FFF2-40B4-BE49-F238E27FC236}">
                <a16:creationId xmlns:a16="http://schemas.microsoft.com/office/drawing/2014/main" id="{894D1995-20E1-31A8-8F94-300D5FBC299B}"/>
              </a:ext>
            </a:extLst>
          </p:cNvPr>
          <p:cNvSpPr/>
          <p:nvPr/>
        </p:nvSpPr>
        <p:spPr>
          <a:xfrm>
            <a:off x="354706" y="224499"/>
            <a:ext cx="43200083" cy="478073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b="1" dirty="0">
                <a:solidFill>
                  <a:schemeClr val="tx1"/>
                </a:solidFill>
                <a:latin typeface="Times New Roman" panose="02020603050405020304" pitchFamily="18" charset="0"/>
                <a:cs typeface="Times New Roman" panose="02020603050405020304" pitchFamily="18" charset="0"/>
              </a:rPr>
              <a:t>A Comprehensive Short-form PRO for Obesity QOL and Control: The Obesity Control Test</a:t>
            </a:r>
          </a:p>
          <a:p>
            <a:pPr algn="ctr"/>
            <a:endParaRPr lang="en-US" sz="1100" dirty="0">
              <a:solidFill>
                <a:schemeClr val="tx1"/>
              </a:solidFill>
              <a:latin typeface="Times New Roman" panose="02020603050405020304" pitchFamily="18" charset="0"/>
              <a:cs typeface="Times New Roman" panose="02020603050405020304" pitchFamily="18" charset="0"/>
            </a:endParaRPr>
          </a:p>
          <a:p>
            <a:pPr algn="ctr"/>
            <a:r>
              <a:rPr lang="en-US" sz="5000" dirty="0">
                <a:solidFill>
                  <a:schemeClr val="tx1"/>
                </a:solidFill>
                <a:latin typeface="Times New Roman" panose="02020603050405020304" pitchFamily="18" charset="0"/>
                <a:cs typeface="Times New Roman" panose="02020603050405020304" pitchFamily="18" charset="0"/>
              </a:rPr>
              <a:t>John E. Ware, Jr., PhD¹² &amp; Sydney Noelle Cushing, MA¹</a:t>
            </a:r>
          </a:p>
          <a:p>
            <a:pPr algn="ctr"/>
            <a:endParaRPr lang="en-US" sz="5400" dirty="0">
              <a:solidFill>
                <a:schemeClr val="tx1"/>
              </a:solidFill>
              <a:latin typeface="Times New Roman" panose="02020603050405020304" pitchFamily="18" charset="0"/>
              <a:cs typeface="Times New Roman" panose="02020603050405020304" pitchFamily="18" charset="0"/>
            </a:endParaRPr>
          </a:p>
          <a:p>
            <a:pPr algn="ctr"/>
            <a:r>
              <a:rPr lang="en-US" sz="4000" dirty="0">
                <a:solidFill>
                  <a:schemeClr val="tx1"/>
                </a:solidFill>
                <a:latin typeface="Times New Roman" panose="02020603050405020304" pitchFamily="18" charset="0"/>
                <a:cs typeface="Times New Roman" panose="02020603050405020304" pitchFamily="18" charset="0"/>
              </a:rPr>
              <a:t>¹John Ware Research Group, Watertown, MA, USA</a:t>
            </a:r>
            <a:br>
              <a:rPr lang="en-US" sz="4000" dirty="0">
                <a:solidFill>
                  <a:schemeClr val="tx1"/>
                </a:solidFill>
                <a:latin typeface="Times New Roman" panose="02020603050405020304" pitchFamily="18" charset="0"/>
                <a:cs typeface="Times New Roman" panose="02020603050405020304" pitchFamily="18" charset="0"/>
              </a:rPr>
            </a:br>
            <a:r>
              <a:rPr lang="en-US" sz="4000" dirty="0">
                <a:solidFill>
                  <a:schemeClr val="tx1"/>
                </a:solidFill>
                <a:latin typeface="Times New Roman" panose="02020603050405020304" pitchFamily="18" charset="0"/>
                <a:cs typeface="Times New Roman" panose="02020603050405020304" pitchFamily="18" charset="0"/>
              </a:rPr>
              <a:t>²UMass Chan Medical School, Public and Quantitative Health Sciences, Worcester, MA</a:t>
            </a:r>
          </a:p>
        </p:txBody>
      </p:sp>
      <p:sp>
        <p:nvSpPr>
          <p:cNvPr id="7" name="Rectangle 6">
            <a:extLst>
              <a:ext uri="{FF2B5EF4-FFF2-40B4-BE49-F238E27FC236}">
                <a16:creationId xmlns:a16="http://schemas.microsoft.com/office/drawing/2014/main" id="{53244921-67C6-4A35-BBDA-95AFAD94CA63}"/>
              </a:ext>
            </a:extLst>
          </p:cNvPr>
          <p:cNvSpPr/>
          <p:nvPr/>
        </p:nvSpPr>
        <p:spPr>
          <a:xfrm>
            <a:off x="6488182" y="5351218"/>
            <a:ext cx="9040648" cy="16045509"/>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200" dirty="0"/>
          </a:p>
        </p:txBody>
      </p:sp>
      <p:sp>
        <p:nvSpPr>
          <p:cNvPr id="9" name="Rectangle 8">
            <a:extLst>
              <a:ext uri="{FF2B5EF4-FFF2-40B4-BE49-F238E27FC236}">
                <a16:creationId xmlns:a16="http://schemas.microsoft.com/office/drawing/2014/main" id="{CA3A74C2-F3E2-7AE3-E8EA-B19364908B39}"/>
              </a:ext>
            </a:extLst>
          </p:cNvPr>
          <p:cNvSpPr/>
          <p:nvPr/>
        </p:nvSpPr>
        <p:spPr>
          <a:xfrm>
            <a:off x="30696335" y="13667790"/>
            <a:ext cx="12541561" cy="4072459"/>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4800" b="1" u="sng" dirty="0">
                <a:solidFill>
                  <a:schemeClr val="tx1"/>
                </a:solidFill>
                <a:latin typeface="Times New Roman" panose="02020603050405020304" pitchFamily="18" charset="0"/>
                <a:cs typeface="Times New Roman" panose="02020603050405020304" pitchFamily="18" charset="0"/>
              </a:rPr>
              <a:t>Conclusions:</a:t>
            </a:r>
          </a:p>
          <a:p>
            <a:pPr lvl="2"/>
            <a:r>
              <a:rPr lang="en-US" sz="2400" dirty="0"/>
              <a:t>🧮</a:t>
            </a:r>
            <a:r>
              <a:rPr lang="en-US" sz="2400" dirty="0">
                <a:solidFill>
                  <a:schemeClr val="tx1"/>
                </a:solidFill>
                <a:latin typeface="Times New Roman" panose="02020603050405020304" pitchFamily="18" charset="0"/>
                <a:cs typeface="Times New Roman" panose="02020603050405020304" pitchFamily="18" charset="0"/>
              </a:rPr>
              <a:t>Study results support the use of the current study standardized composite test aggregating patient-reported severity, QOL impact, and control. </a:t>
            </a:r>
          </a:p>
          <a:p>
            <a:pPr lvl="2"/>
            <a:r>
              <a:rPr lang="en-US" sz="2400" dirty="0">
                <a:solidFill>
                  <a:schemeClr val="tx1"/>
                </a:solidFill>
                <a:latin typeface="Times New Roman" panose="02020603050405020304" pitchFamily="18" charset="0"/>
                <a:cs typeface="Times New Roman" panose="02020603050405020304" pitchFamily="18" charset="0"/>
              </a:rPr>
              <a:t>🌟Comprehensiveness and practicality: The 5-item, &lt; 1-minute QOL, Control Test summarizes 5 key obesity outcomes and enables analysis of each outcome.</a:t>
            </a:r>
          </a:p>
          <a:p>
            <a:pPr lvl="2"/>
            <a:r>
              <a:rPr lang="en-US" sz="2400" dirty="0"/>
              <a:t>🧠</a:t>
            </a:r>
            <a:r>
              <a:rPr lang="en-US" sz="2400" dirty="0">
                <a:solidFill>
                  <a:schemeClr val="tx1"/>
                </a:solidFill>
                <a:latin typeface="Times New Roman" panose="02020603050405020304" pitchFamily="18" charset="0"/>
                <a:cs typeface="Times New Roman" panose="02020603050405020304" pitchFamily="18" charset="0"/>
              </a:rPr>
              <a:t>Psychometrically sound: Both classical (reliability and construct validity) and CFA tests.</a:t>
            </a:r>
          </a:p>
          <a:p>
            <a:pPr lvl="2"/>
            <a:r>
              <a:rPr lang="en-US" sz="2400" dirty="0"/>
              <a:t>⚖️</a:t>
            </a:r>
            <a:r>
              <a:rPr lang="en-US" sz="2400" dirty="0">
                <a:solidFill>
                  <a:schemeClr val="tx1"/>
                </a:solidFill>
                <a:latin typeface="Times New Roman" panose="02020603050405020304" pitchFamily="18" charset="0"/>
                <a:cs typeface="Times New Roman" panose="02020603050405020304" pitchFamily="18" charset="0"/>
              </a:rPr>
              <a:t>Valid in responding to mean differences across CDC/WHO-defined BMI obesity severity levels (normal, overweight and three levels of obesity severity).</a:t>
            </a:r>
          </a:p>
        </p:txBody>
      </p:sp>
      <p:sp>
        <p:nvSpPr>
          <p:cNvPr id="10" name="Rectangle 9">
            <a:extLst>
              <a:ext uri="{FF2B5EF4-FFF2-40B4-BE49-F238E27FC236}">
                <a16:creationId xmlns:a16="http://schemas.microsoft.com/office/drawing/2014/main" id="{5A77F7CA-80AD-5F80-F5E9-9E3DA346D744}"/>
              </a:ext>
            </a:extLst>
          </p:cNvPr>
          <p:cNvSpPr/>
          <p:nvPr/>
        </p:nvSpPr>
        <p:spPr>
          <a:xfrm>
            <a:off x="30675127" y="7316983"/>
            <a:ext cx="12562770" cy="6043549"/>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endParaRPr lang="en-US" sz="2800" b="1" i="1" u="sng" dirty="0">
              <a:solidFill>
                <a:schemeClr val="tx1"/>
              </a:solidFill>
              <a:latin typeface="Times New Roman" panose="02020603050405020304" pitchFamily="18" charset="0"/>
              <a:cs typeface="Times New Roman" panose="02020603050405020304" pitchFamily="18" charset="0"/>
            </a:endParaRPr>
          </a:p>
          <a:p>
            <a:pPr lvl="1"/>
            <a:r>
              <a:rPr lang="en-US" sz="4800" b="1" u="sng" dirty="0">
                <a:solidFill>
                  <a:schemeClr val="tx1"/>
                </a:solidFill>
                <a:latin typeface="Times New Roman" panose="02020603050405020304" pitchFamily="18" charset="0"/>
                <a:cs typeface="Times New Roman" panose="02020603050405020304" pitchFamily="18" charset="0"/>
              </a:rPr>
              <a:t>Results:</a:t>
            </a:r>
          </a:p>
          <a:p>
            <a:pPr lvl="2"/>
            <a:r>
              <a:rPr lang="en-US" altLang="en-US" sz="2400" dirty="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Practicality: Most respondents completed all test items in &lt;1 minute.</a:t>
            </a:r>
          </a:p>
          <a:p>
            <a:pPr lvl="2"/>
            <a:r>
              <a:rPr lang="en-US" sz="2400" dirty="0">
                <a:solidFill>
                  <a:schemeClr val="tx1"/>
                </a:solidFill>
                <a:latin typeface="Times New Roman" panose="02020603050405020304" pitchFamily="18" charset="0"/>
                <a:cs typeface="Times New Roman" panose="02020603050405020304" pitchFamily="18" charset="0"/>
              </a:rPr>
              <a:t>✅Data completeness and reliability were satisfactory</a:t>
            </a:r>
          </a:p>
          <a:p>
            <a:pPr lvl="2"/>
            <a:r>
              <a:rPr lang="en-US" sz="2400" dirty="0">
                <a:solidFill>
                  <a:schemeClr val="tx1"/>
                </a:solidFill>
                <a:latin typeface="Times New Roman" panose="02020603050405020304" pitchFamily="18" charset="0"/>
                <a:cs typeface="Times New Roman" panose="02020603050405020304" pitchFamily="18" charset="0"/>
              </a:rPr>
              <a:t>📊 Factor analyses of previously diagnosed samples support higher-order 2-factor (QOL, Control) and 1-factor summary test (see Figure 1 for patterns of factor loadings). The single test factor explained 67% of the variance and nearly all of the reliable variance, with very high loadings and satisfactory model fit (CFI = 0.97). </a:t>
            </a:r>
          </a:p>
          <a:p>
            <a:pPr lvl="2"/>
            <a:r>
              <a:rPr lang="en-US" sz="2400" dirty="0"/>
              <a:t>🔍</a:t>
            </a:r>
            <a:r>
              <a:rPr lang="en-US" sz="2400" dirty="0">
                <a:solidFill>
                  <a:schemeClr val="tx1"/>
                </a:solidFill>
                <a:latin typeface="Times New Roman" panose="02020603050405020304" pitchFamily="18" charset="0"/>
                <a:cs typeface="Times New Roman" panose="02020603050405020304" pitchFamily="18" charset="0"/>
              </a:rPr>
              <a:t>As summarized in Figure 2, ANOVAs comparing mean score differences across BMI-defined CDC/WHO obesity severity groups, responsiveness was demonstrated for all single-item and overall test score outcomes. All F-ratios were significant (p&lt;0.001).</a:t>
            </a:r>
          </a:p>
          <a:p>
            <a:pPr lvl="2"/>
            <a:r>
              <a:rPr lang="en-US" sz="2400" dirty="0"/>
              <a:t>📐</a:t>
            </a:r>
            <a:r>
              <a:rPr lang="en-US" sz="2400" dirty="0">
                <a:solidFill>
                  <a:schemeClr val="tx1"/>
                </a:solidFill>
                <a:latin typeface="Times New Roman" panose="02020603050405020304" pitchFamily="18" charset="0"/>
                <a:cs typeface="Times New Roman" panose="02020603050405020304" pitchFamily="18" charset="0"/>
              </a:rPr>
              <a:t>Profile comparisons illustrate unique effect size patterns across levels of obesity (e.g., control lost with onset of obesity and QOL impact worse at the highest severity levels). Total test and severity scores captured outcome differences across all group BMI levels of severity.</a:t>
            </a:r>
          </a:p>
          <a:p>
            <a:pPr algn="ctr"/>
            <a:endParaRPr lang="en-US" sz="2800" dirty="0">
              <a:solidFill>
                <a:schemeClr val="tx1"/>
              </a:solidFill>
              <a:latin typeface="Times New Roman" panose="02020603050405020304" pitchFamily="18" charset="0"/>
              <a:cs typeface="Times New Roman" panose="02020603050405020304" pitchFamily="18" charset="0"/>
            </a:endParaRPr>
          </a:p>
        </p:txBody>
      </p:sp>
      <p:sp>
        <p:nvSpPr>
          <p:cNvPr id="64" name="Rectangle: Rounded Corners 63">
            <a:extLst>
              <a:ext uri="{FF2B5EF4-FFF2-40B4-BE49-F238E27FC236}">
                <a16:creationId xmlns:a16="http://schemas.microsoft.com/office/drawing/2014/main" id="{C8095F70-BF8D-A2FC-DCE2-90B25CFE3027}"/>
              </a:ext>
            </a:extLst>
          </p:cNvPr>
          <p:cNvSpPr/>
          <p:nvPr/>
        </p:nvSpPr>
        <p:spPr>
          <a:xfrm>
            <a:off x="6819127" y="11945271"/>
            <a:ext cx="8378758" cy="6038162"/>
          </a:xfrm>
          <a:prstGeom prst="roundRect">
            <a:avLst>
              <a:gd name="adj" fmla="val 8613"/>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u="sng" dirty="0">
                <a:solidFill>
                  <a:schemeClr val="tx1"/>
                </a:solidFill>
                <a:latin typeface="Times New Roman" panose="02020603050405020304" pitchFamily="18" charset="0"/>
                <a:cs typeface="Times New Roman" panose="02020603050405020304" pitchFamily="18" charset="0"/>
              </a:rPr>
              <a:t>Measures:</a:t>
            </a:r>
            <a:endParaRPr lang="en-US" sz="2400" dirty="0">
              <a:solidFill>
                <a:prstClr val="black"/>
              </a:solidFill>
              <a:latin typeface="Times New Roman" panose="02020603050405020304" pitchFamily="18" charset="0"/>
              <a:cs typeface="Times New Roman" panose="02020603050405020304" pitchFamily="18" charset="0"/>
            </a:endParaRPr>
          </a:p>
          <a:p>
            <a:pPr marL="127010" lvl="1" defTabSz="127010"/>
            <a:r>
              <a:rPr lang="en-US" sz="2400" dirty="0"/>
              <a:t>⚖️</a:t>
            </a:r>
            <a:r>
              <a:rPr lang="en-US" sz="2400" dirty="0">
                <a:solidFill>
                  <a:prstClr val="black"/>
                </a:solidFill>
                <a:latin typeface="Times New Roman" panose="02020603050405020304" pitchFamily="18" charset="0"/>
                <a:cs typeface="Times New Roman" panose="02020603050405020304" pitchFamily="18" charset="0"/>
              </a:rPr>
              <a:t>BMI (weight / height</a:t>
            </a:r>
            <a:r>
              <a:rPr lang="en-US" sz="2400" baseline="30000" dirty="0">
                <a:solidFill>
                  <a:prstClr val="black"/>
                </a:solidFill>
                <a:latin typeface="Times New Roman" panose="02020603050405020304" pitchFamily="18" charset="0"/>
                <a:cs typeface="Times New Roman" panose="02020603050405020304" pitchFamily="18" charset="0"/>
              </a:rPr>
              <a:t>2 </a:t>
            </a:r>
            <a:r>
              <a:rPr lang="en-US" sz="2400" dirty="0">
                <a:solidFill>
                  <a:prstClr val="black"/>
                </a:solidFill>
                <a:latin typeface="Times New Roman" panose="02020603050405020304" pitchFamily="18" charset="0"/>
                <a:cs typeface="Times New Roman" panose="02020603050405020304" pitchFamily="18" charset="0"/>
              </a:rPr>
              <a:t>) stratified into 5 severity levels: underweight (&lt;18.5), normal weight (18.5-24.9), overweight (25.0-29.9) and 3 obesity severity categories (Class I = 30.0-34.9, Class II = 35.0-39.9, and Class III &gt; 40) using CDC/WHO BMI criteria.</a:t>
            </a:r>
          </a:p>
          <a:p>
            <a:pPr marL="127010" lvl="1" defTabSz="127010"/>
            <a:endParaRPr lang="en-US" sz="2400" dirty="0">
              <a:solidFill>
                <a:prstClr val="black"/>
              </a:solidFill>
              <a:latin typeface="Times New Roman" panose="02020603050405020304" pitchFamily="18" charset="0"/>
              <a:cs typeface="Times New Roman" panose="02020603050405020304" pitchFamily="18" charset="0"/>
            </a:endParaRPr>
          </a:p>
          <a:p>
            <a:pPr marL="127010" lvl="1" defTabSz="127010"/>
            <a:r>
              <a:rPr lang="en-US" sz="2400" dirty="0">
                <a:solidFill>
                  <a:schemeClr val="tx1"/>
                </a:solidFill>
                <a:latin typeface="Times New Roman" panose="02020603050405020304" pitchFamily="18" charset="0"/>
                <a:cs typeface="Times New Roman" panose="02020603050405020304" pitchFamily="18" charset="0"/>
              </a:rPr>
              <a:t>Obesity-specific PRO single-item* measures:</a:t>
            </a:r>
          </a:p>
          <a:p>
            <a:pPr lvl="1"/>
            <a:r>
              <a:rPr lang="en-US" sz="2400" dirty="0">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Bodily pain </a:t>
            </a:r>
          </a:p>
          <a:p>
            <a:pPr lvl="1"/>
            <a:r>
              <a:rPr lang="en-US" sz="2400" dirty="0"/>
              <a:t>📚</a:t>
            </a:r>
            <a:r>
              <a:rPr lang="en-US" sz="2400" dirty="0">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QDIS (QOL Disease-Specific Impact Scale)</a:t>
            </a:r>
          </a:p>
          <a:p>
            <a:pPr lvl="2"/>
            <a:r>
              <a:rPr lang="en-US" sz="2400" dirty="0">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Frequency</a:t>
            </a:r>
          </a:p>
          <a:p>
            <a:pPr lvl="2"/>
            <a:r>
              <a:rPr lang="en-US" sz="2400" dirty="0">
                <a:latin typeface="Times New Roman" panose="02020603050405020304" pitchFamily="18" charset="0"/>
                <a:cs typeface="Times New Roman" panose="02020603050405020304" pitchFamily="18" charset="0"/>
              </a:rPr>
              <a:t>⚡</a:t>
            </a:r>
            <a:r>
              <a:rPr lang="en-US" sz="2400" dirty="0">
                <a:solidFill>
                  <a:schemeClr val="tx1"/>
                </a:solidFill>
                <a:latin typeface="Times New Roman" panose="02020603050405020304" pitchFamily="18" charset="0"/>
                <a:cs typeface="Times New Roman" panose="02020603050405020304" pitchFamily="18" charset="0"/>
              </a:rPr>
              <a:t>Impact severity</a:t>
            </a:r>
          </a:p>
          <a:p>
            <a:pPr lvl="1"/>
            <a:r>
              <a:rPr lang="en-US" sz="2400" dirty="0">
                <a:latin typeface="Times New Roman" panose="02020603050405020304" pitchFamily="18" charset="0"/>
                <a:cs typeface="Times New Roman" panose="02020603050405020304" pitchFamily="18" charset="0"/>
              </a:rPr>
              <a:t>🚨</a:t>
            </a:r>
            <a:r>
              <a:rPr lang="en-US" sz="2400" dirty="0">
                <a:solidFill>
                  <a:schemeClr val="tx1"/>
                </a:solidFill>
                <a:latin typeface="Times New Roman" panose="02020603050405020304" pitchFamily="18" charset="0"/>
                <a:cs typeface="Times New Roman" panose="02020603050405020304" pitchFamily="18" charset="0"/>
              </a:rPr>
              <a:t>Perceived severity			*</a:t>
            </a:r>
            <a:r>
              <a:rPr lang="en-US" sz="2400" i="1" dirty="0">
                <a:solidFill>
                  <a:schemeClr val="tx1"/>
                </a:solidFill>
                <a:latin typeface="Times New Roman" panose="02020603050405020304" pitchFamily="18" charset="0"/>
                <a:cs typeface="Times New Roman" panose="02020603050405020304" pitchFamily="18" charset="0"/>
              </a:rPr>
              <a:t>(all with 5 categories) </a:t>
            </a:r>
            <a:endParaRPr lang="en-US" sz="2400" dirty="0">
              <a:solidFill>
                <a:schemeClr val="tx1"/>
              </a:solidFill>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a:t>
            </a:r>
            <a:r>
              <a:rPr lang="en-US" sz="2400" dirty="0">
                <a:solidFill>
                  <a:schemeClr val="tx1"/>
                </a:solidFill>
                <a:latin typeface="Times New Roman" panose="02020603050405020304" pitchFamily="18" charset="0"/>
                <a:cs typeface="Times New Roman" panose="02020603050405020304" pitchFamily="18" charset="0"/>
              </a:rPr>
              <a:t>Perceived control</a:t>
            </a:r>
          </a:p>
        </p:txBody>
      </p:sp>
      <p:sp>
        <p:nvSpPr>
          <p:cNvPr id="11" name="Rectangle 10">
            <a:extLst>
              <a:ext uri="{FF2B5EF4-FFF2-40B4-BE49-F238E27FC236}">
                <a16:creationId xmlns:a16="http://schemas.microsoft.com/office/drawing/2014/main" id="{AB4CAEBC-471B-5AA6-4D74-4EED394A2D89}"/>
              </a:ext>
            </a:extLst>
          </p:cNvPr>
          <p:cNvSpPr/>
          <p:nvPr/>
        </p:nvSpPr>
        <p:spPr>
          <a:xfrm>
            <a:off x="672411" y="14042713"/>
            <a:ext cx="5097659" cy="7098496"/>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latin typeface="Times New Roman" panose="02020603050405020304" pitchFamily="18" charset="0"/>
              <a:cs typeface="Times New Roman" panose="02020603050405020304" pitchFamily="18" charset="0"/>
            </a:endParaRPr>
          </a:p>
          <a:p>
            <a:pPr algn="ctr"/>
            <a:endParaRPr lang="en-US" sz="3200" b="1" u="sng" dirty="0">
              <a:solidFill>
                <a:schemeClr val="tx1"/>
              </a:solidFill>
              <a:latin typeface="Times New Roman" panose="02020603050405020304" pitchFamily="18" charset="0"/>
              <a:cs typeface="Times New Roman" panose="02020603050405020304" pitchFamily="18" charset="0"/>
            </a:endParaRPr>
          </a:p>
          <a:p>
            <a:pPr lvl="1"/>
            <a:endParaRPr lang="en-US" sz="3200" dirty="0">
              <a:solidFill>
                <a:schemeClr val="tx1"/>
              </a:solidFill>
              <a:latin typeface="Times New Roman" panose="02020603050405020304" pitchFamily="18" charset="0"/>
              <a:cs typeface="Times New Roman" panose="02020603050405020304" pitchFamily="18" charset="0"/>
            </a:endParaRPr>
          </a:p>
          <a:p>
            <a:pPr algn="ctr"/>
            <a:endParaRPr lang="en-US" sz="3200" dirty="0">
              <a:solidFill>
                <a:schemeClr val="tx1"/>
              </a:solidFill>
              <a:latin typeface="Times New Roman" panose="02020603050405020304" pitchFamily="18" charset="0"/>
              <a:cs typeface="Times New Roman" panose="02020603050405020304" pitchFamily="18" charset="0"/>
            </a:endParaRPr>
          </a:p>
          <a:p>
            <a:pPr algn="ct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3" name="Rectangle: Rounded Corners 12">
            <a:extLst>
              <a:ext uri="{FF2B5EF4-FFF2-40B4-BE49-F238E27FC236}">
                <a16:creationId xmlns:a16="http://schemas.microsoft.com/office/drawing/2014/main" id="{0798A23D-E54C-9D01-9D17-6240192FD832}"/>
              </a:ext>
            </a:extLst>
          </p:cNvPr>
          <p:cNvSpPr/>
          <p:nvPr/>
        </p:nvSpPr>
        <p:spPr>
          <a:xfrm>
            <a:off x="8460108" y="5594401"/>
            <a:ext cx="4232735" cy="1222332"/>
          </a:xfrm>
          <a:prstGeom prst="roundRect">
            <a:avLst/>
          </a:prstGeom>
          <a:solidFill>
            <a:schemeClr val="accent1">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u="sng" dirty="0">
                <a:solidFill>
                  <a:schemeClr val="tx1"/>
                </a:solidFill>
                <a:latin typeface="Times New Roman" panose="02020603050405020304" pitchFamily="18" charset="0"/>
                <a:cs typeface="Times New Roman" panose="02020603050405020304" pitchFamily="18" charset="0"/>
              </a:rPr>
              <a:t>Methods:</a:t>
            </a:r>
          </a:p>
        </p:txBody>
      </p:sp>
      <p:sp>
        <p:nvSpPr>
          <p:cNvPr id="14" name="Rectangle: Rounded Corners 13">
            <a:extLst>
              <a:ext uri="{FF2B5EF4-FFF2-40B4-BE49-F238E27FC236}">
                <a16:creationId xmlns:a16="http://schemas.microsoft.com/office/drawing/2014/main" id="{76A56DB4-9420-73CF-6137-49C7CCCD760B}"/>
              </a:ext>
            </a:extLst>
          </p:cNvPr>
          <p:cNvSpPr/>
          <p:nvPr/>
        </p:nvSpPr>
        <p:spPr>
          <a:xfrm>
            <a:off x="1523846" y="5498307"/>
            <a:ext cx="3394787" cy="1793927"/>
          </a:xfrm>
          <a:prstGeom prst="roundRect">
            <a:avLst/>
          </a:prstGeom>
          <a:solidFill>
            <a:schemeClr val="accent1">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u="sng" dirty="0">
                <a:solidFill>
                  <a:schemeClr val="tx1"/>
                </a:solidFill>
                <a:latin typeface="Times New Roman" panose="02020603050405020304" pitchFamily="18" charset="0"/>
                <a:cs typeface="Times New Roman" panose="02020603050405020304" pitchFamily="18" charset="0"/>
              </a:rPr>
              <a:t>Goals &amp; Rationale</a:t>
            </a:r>
          </a:p>
        </p:txBody>
      </p:sp>
      <p:sp>
        <p:nvSpPr>
          <p:cNvPr id="41" name="Rectangle 40">
            <a:extLst>
              <a:ext uri="{FF2B5EF4-FFF2-40B4-BE49-F238E27FC236}">
                <a16:creationId xmlns:a16="http://schemas.microsoft.com/office/drawing/2014/main" id="{106BB3AE-CD3F-9364-7797-C227D3229D79}"/>
              </a:ext>
            </a:extLst>
          </p:cNvPr>
          <p:cNvSpPr/>
          <p:nvPr/>
        </p:nvSpPr>
        <p:spPr>
          <a:xfrm>
            <a:off x="30696336" y="18187361"/>
            <a:ext cx="12541560" cy="2883856"/>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1"/>
            <a:r>
              <a:rPr lang="en-US" sz="4800" b="1" u="sng" dirty="0">
                <a:solidFill>
                  <a:schemeClr val="tx1"/>
                </a:solidFill>
                <a:latin typeface="Times New Roman" panose="02020603050405020304" pitchFamily="18" charset="0"/>
                <a:cs typeface="Times New Roman" panose="02020603050405020304" pitchFamily="18" charset="0"/>
              </a:rPr>
              <a:t>Access the Test:</a:t>
            </a:r>
          </a:p>
          <a:p>
            <a:pPr lvl="2"/>
            <a:r>
              <a:rPr lang="en-US" sz="2400" dirty="0">
                <a:solidFill>
                  <a:schemeClr val="tx1"/>
                </a:solidFill>
                <a:latin typeface="Times New Roman" panose="02020603050405020304" pitchFamily="18" charset="0"/>
                <a:cs typeface="Times New Roman" panose="02020603050405020304" pitchFamily="18" charset="0"/>
              </a:rPr>
              <a:t>🌐QDIS items standardizing disease-specific QOL impact across obesity and dozens of other chronic conditions and scoring instructions are available from the non-profit Mapi Research Trust at htps://eprovide.mapi-trust.org; all other items are available at: </a:t>
            </a:r>
          </a:p>
          <a:p>
            <a:pPr lvl="2"/>
            <a:r>
              <a:rPr lang="en-US" sz="2400">
                <a:solidFill>
                  <a:schemeClr val="tx1"/>
                </a:solidFill>
                <a:latin typeface="Times New Roman" panose="02020603050405020304" pitchFamily="18" charset="0"/>
                <a:cs typeface="Times New Roman" panose="02020603050405020304" pitchFamily="18" charset="0"/>
              </a:rPr>
              <a:t>https://jwrginc.com</a:t>
            </a:r>
            <a:endParaRPr lang="en-US" sz="2400" dirty="0">
              <a:solidFill>
                <a:schemeClr val="tx1"/>
              </a:solidFill>
              <a:latin typeface="Times New Roman" panose="02020603050405020304" pitchFamily="18" charset="0"/>
              <a:cs typeface="Times New Roman" panose="02020603050405020304" pitchFamily="18" charset="0"/>
            </a:endParaRPr>
          </a:p>
          <a:p>
            <a:pPr algn="ctr"/>
            <a:endParaRPr lang="en-US" dirty="0"/>
          </a:p>
        </p:txBody>
      </p:sp>
      <p:sp>
        <p:nvSpPr>
          <p:cNvPr id="42" name="Rectangle: Rounded Corners 41">
            <a:extLst>
              <a:ext uri="{FF2B5EF4-FFF2-40B4-BE49-F238E27FC236}">
                <a16:creationId xmlns:a16="http://schemas.microsoft.com/office/drawing/2014/main" id="{DC77419C-30C5-C92C-7334-60DBBDC6020D}"/>
              </a:ext>
            </a:extLst>
          </p:cNvPr>
          <p:cNvSpPr/>
          <p:nvPr/>
        </p:nvSpPr>
        <p:spPr>
          <a:xfrm>
            <a:off x="33329332" y="5599110"/>
            <a:ext cx="7139354" cy="1368822"/>
          </a:xfrm>
          <a:prstGeom prst="roundRect">
            <a:avLst/>
          </a:prstGeom>
          <a:solidFill>
            <a:schemeClr val="accent1">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u="sng" dirty="0">
                <a:solidFill>
                  <a:schemeClr val="tx1"/>
                </a:solidFill>
                <a:latin typeface="Times New Roman" panose="02020603050405020304" pitchFamily="18" charset="0"/>
                <a:cs typeface="Times New Roman" panose="02020603050405020304" pitchFamily="18" charset="0"/>
              </a:rPr>
              <a:t>Results &amp; Conclusions</a:t>
            </a:r>
          </a:p>
        </p:txBody>
      </p:sp>
      <p:sp>
        <p:nvSpPr>
          <p:cNvPr id="27" name="Rectangle: Rounded Corners 26">
            <a:extLst>
              <a:ext uri="{FF2B5EF4-FFF2-40B4-BE49-F238E27FC236}">
                <a16:creationId xmlns:a16="http://schemas.microsoft.com/office/drawing/2014/main" id="{B97B067B-2A48-BC02-FEC0-AB40663BA8DA}"/>
              </a:ext>
            </a:extLst>
          </p:cNvPr>
          <p:cNvSpPr/>
          <p:nvPr/>
        </p:nvSpPr>
        <p:spPr>
          <a:xfrm>
            <a:off x="15869901" y="5351217"/>
            <a:ext cx="14207132" cy="5941531"/>
          </a:xfrm>
          <a:prstGeom prst="roundRect">
            <a:avLst>
              <a:gd name="adj" fmla="val 9389"/>
            </a:avLst>
          </a:prstGeom>
          <a:solidFill>
            <a:srgbClr val="D197D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C0B051-A3A5-0A50-62D6-9D946D0F8AEB}"/>
              </a:ext>
            </a:extLst>
          </p:cNvPr>
          <p:cNvSpPr/>
          <p:nvPr/>
        </p:nvSpPr>
        <p:spPr>
          <a:xfrm>
            <a:off x="19821041" y="10168421"/>
            <a:ext cx="2259976" cy="656238"/>
          </a:xfrm>
          <a:prstGeom prst="rect">
            <a:avLst/>
          </a:prstGeom>
          <a:solidFill>
            <a:srgbClr val="F3DFF9"/>
          </a:solidFill>
          <a:ln w="28575">
            <a:solidFill>
              <a:schemeClr val="tx1"/>
            </a:solidFill>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effectLst/>
                <a:uLnTx/>
                <a:uFillTx/>
                <a:latin typeface="Aptos" panose="02110004020202020204"/>
                <a:ea typeface="+mn-ea"/>
                <a:cs typeface="+mn-cs"/>
              </a:rPr>
              <a:t>Control</a:t>
            </a:r>
          </a:p>
        </p:txBody>
      </p:sp>
      <p:sp>
        <p:nvSpPr>
          <p:cNvPr id="25" name="Rectangle 24">
            <a:extLst>
              <a:ext uri="{FF2B5EF4-FFF2-40B4-BE49-F238E27FC236}">
                <a16:creationId xmlns:a16="http://schemas.microsoft.com/office/drawing/2014/main" id="{E2DF2C1F-D75A-3BDF-2AD7-CA9C646E580E}"/>
              </a:ext>
            </a:extLst>
          </p:cNvPr>
          <p:cNvSpPr/>
          <p:nvPr/>
        </p:nvSpPr>
        <p:spPr>
          <a:xfrm>
            <a:off x="19821042" y="8469645"/>
            <a:ext cx="2224718" cy="656238"/>
          </a:xfrm>
          <a:prstGeom prst="rect">
            <a:avLst/>
          </a:prstGeom>
          <a:solidFill>
            <a:srgbClr val="F3DFF9"/>
          </a:solidFill>
          <a:ln w="28575">
            <a:solidFill>
              <a:schemeClr val="tx1"/>
            </a:solidFill>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effectLst/>
                <a:uLnTx/>
                <a:uFillTx/>
                <a:latin typeface="Aptos" panose="02110004020202020204"/>
                <a:ea typeface="+mn-ea"/>
                <a:cs typeface="+mn-cs"/>
              </a:rPr>
              <a:t>Severity</a:t>
            </a:r>
          </a:p>
        </p:txBody>
      </p:sp>
      <p:sp>
        <p:nvSpPr>
          <p:cNvPr id="26" name="Rectangle 25">
            <a:extLst>
              <a:ext uri="{FF2B5EF4-FFF2-40B4-BE49-F238E27FC236}">
                <a16:creationId xmlns:a16="http://schemas.microsoft.com/office/drawing/2014/main" id="{FA0CEF18-B0CA-1E90-7F40-7FC6302F16D8}"/>
              </a:ext>
            </a:extLst>
          </p:cNvPr>
          <p:cNvSpPr/>
          <p:nvPr/>
        </p:nvSpPr>
        <p:spPr>
          <a:xfrm>
            <a:off x="19785784" y="9313910"/>
            <a:ext cx="2259976" cy="656238"/>
          </a:xfrm>
          <a:prstGeom prst="rect">
            <a:avLst/>
          </a:prstGeom>
          <a:solidFill>
            <a:srgbClr val="F3DFF9"/>
          </a:solidFill>
          <a:ln w="28575">
            <a:solidFill>
              <a:schemeClr val="tx1"/>
            </a:solidFill>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effectLst/>
                <a:uLnTx/>
                <a:uFillTx/>
                <a:latin typeface="Aptos" panose="02110004020202020204"/>
                <a:ea typeface="+mn-ea"/>
                <a:cs typeface="+mn-cs"/>
              </a:rPr>
              <a:t>QDIS (2)</a:t>
            </a:r>
          </a:p>
        </p:txBody>
      </p:sp>
      <p:cxnSp>
        <p:nvCxnSpPr>
          <p:cNvPr id="28" name="Straight Arrow Connector 27">
            <a:extLst>
              <a:ext uri="{FF2B5EF4-FFF2-40B4-BE49-F238E27FC236}">
                <a16:creationId xmlns:a16="http://schemas.microsoft.com/office/drawing/2014/main" id="{3BE6407E-7987-CEA7-B02F-48DEFD37E5C3}"/>
              </a:ext>
            </a:extLst>
          </p:cNvPr>
          <p:cNvCxnSpPr>
            <a:cxnSpLocks/>
            <a:endCxn id="50" idx="1"/>
          </p:cNvCxnSpPr>
          <p:nvPr/>
        </p:nvCxnSpPr>
        <p:spPr>
          <a:xfrm flipV="1">
            <a:off x="18735401" y="8004678"/>
            <a:ext cx="1085640" cy="971894"/>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9" name="Straight Arrow Connector 28">
            <a:extLst>
              <a:ext uri="{FF2B5EF4-FFF2-40B4-BE49-F238E27FC236}">
                <a16:creationId xmlns:a16="http://schemas.microsoft.com/office/drawing/2014/main" id="{F9394A9A-FC50-995B-BC72-7A39681A8290}"/>
              </a:ext>
            </a:extLst>
          </p:cNvPr>
          <p:cNvCxnSpPr>
            <a:cxnSpLocks/>
            <a:stCxn id="31" idx="3"/>
            <a:endCxn id="25" idx="1"/>
          </p:cNvCxnSpPr>
          <p:nvPr/>
        </p:nvCxnSpPr>
        <p:spPr>
          <a:xfrm flipV="1">
            <a:off x="18784083" y="8797764"/>
            <a:ext cx="1036959" cy="455673"/>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0" name="Straight Arrow Connector 29">
            <a:extLst>
              <a:ext uri="{FF2B5EF4-FFF2-40B4-BE49-F238E27FC236}">
                <a16:creationId xmlns:a16="http://schemas.microsoft.com/office/drawing/2014/main" id="{4FA8E818-B1D1-F2D8-B333-A933F6EB23D6}"/>
              </a:ext>
            </a:extLst>
          </p:cNvPr>
          <p:cNvCxnSpPr>
            <a:cxnSpLocks/>
            <a:endCxn id="26" idx="1"/>
          </p:cNvCxnSpPr>
          <p:nvPr/>
        </p:nvCxnSpPr>
        <p:spPr>
          <a:xfrm flipV="1">
            <a:off x="18752826" y="9642029"/>
            <a:ext cx="1032958" cy="30637"/>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1" name="Rectangle 30">
            <a:extLst>
              <a:ext uri="{FF2B5EF4-FFF2-40B4-BE49-F238E27FC236}">
                <a16:creationId xmlns:a16="http://schemas.microsoft.com/office/drawing/2014/main" id="{ED37FD27-7D17-877C-1FFF-F6E8B81595E4}"/>
              </a:ext>
            </a:extLst>
          </p:cNvPr>
          <p:cNvSpPr/>
          <p:nvPr/>
        </p:nvSpPr>
        <p:spPr>
          <a:xfrm>
            <a:off x="16435057" y="8338453"/>
            <a:ext cx="2349026" cy="1829967"/>
          </a:xfrm>
          <a:prstGeom prst="rect">
            <a:avLst/>
          </a:prstGeom>
          <a:solidFill>
            <a:schemeClr val="bg1"/>
          </a:solidFill>
          <a:ln w="28575">
            <a:solidFill>
              <a:schemeClr val="tx1"/>
            </a:solidFill>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cs typeface="Arial" panose="020B0604020202020204" pitchFamily="34" charset="0"/>
              </a:rPr>
              <a:t>BMI</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cs typeface="Arial" panose="020B0604020202020204" pitchFamily="34" charset="0"/>
              </a:rPr>
              <a:t>Severity</a:t>
            </a:r>
          </a:p>
          <a:p>
            <a:pPr marL="0" marR="0" lvl="0" indent="0" algn="ctr" defTabSz="457200" eaLnBrk="1" fontAlgn="auto" latinLnBrk="0" hangingPunct="1">
              <a:lnSpc>
                <a:spcPct val="100000"/>
              </a:lnSpc>
              <a:spcBef>
                <a:spcPts val="0"/>
              </a:spcBef>
              <a:spcAft>
                <a:spcPts val="0"/>
              </a:spcAft>
              <a:buClrTx/>
              <a:buSzTx/>
              <a:buFontTx/>
              <a:buNone/>
              <a:tabLst/>
              <a:defRPr/>
            </a:pPr>
            <a:r>
              <a:rPr lang="en-US" sz="3200" b="1" kern="0" dirty="0">
                <a:cs typeface="Arial" panose="020B0604020202020204" pitchFamily="34" charset="0"/>
              </a:rPr>
              <a:t>Groups</a:t>
            </a:r>
            <a:endParaRPr kumimoji="0" lang="en-US" sz="3200" b="1" i="0" u="none" strike="noStrike" kern="0" cap="none" spc="0" normalizeH="0" baseline="0" noProof="0" dirty="0">
              <a:ln>
                <a:noFill/>
              </a:ln>
              <a:effectLst/>
              <a:uLnTx/>
              <a:uFillTx/>
              <a:cs typeface="Arial" panose="020B0604020202020204" pitchFamily="34" charset="0"/>
            </a:endParaRPr>
          </a:p>
        </p:txBody>
      </p:sp>
      <p:sp>
        <p:nvSpPr>
          <p:cNvPr id="50" name="Rectangle 49">
            <a:extLst>
              <a:ext uri="{FF2B5EF4-FFF2-40B4-BE49-F238E27FC236}">
                <a16:creationId xmlns:a16="http://schemas.microsoft.com/office/drawing/2014/main" id="{924A3C2F-BA68-AB87-8EC0-9F9AD25499D6}"/>
              </a:ext>
            </a:extLst>
          </p:cNvPr>
          <p:cNvSpPr/>
          <p:nvPr/>
        </p:nvSpPr>
        <p:spPr>
          <a:xfrm>
            <a:off x="19821041" y="7670902"/>
            <a:ext cx="2207725" cy="667551"/>
          </a:xfrm>
          <a:prstGeom prst="rect">
            <a:avLst/>
          </a:prstGeom>
          <a:solidFill>
            <a:srgbClr val="F3DFF9"/>
          </a:solidFill>
          <a:ln w="28575">
            <a:solidFill>
              <a:schemeClr val="tx1"/>
            </a:solidFill>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effectLst/>
                <a:uLnTx/>
                <a:uFillTx/>
                <a:latin typeface="Aptos" panose="02110004020202020204"/>
                <a:ea typeface="+mn-ea"/>
                <a:cs typeface="+mn-cs"/>
              </a:rPr>
              <a:t>Bodily pain</a:t>
            </a:r>
          </a:p>
        </p:txBody>
      </p:sp>
      <p:cxnSp>
        <p:nvCxnSpPr>
          <p:cNvPr id="57" name="Straight Arrow Connector 56">
            <a:extLst>
              <a:ext uri="{FF2B5EF4-FFF2-40B4-BE49-F238E27FC236}">
                <a16:creationId xmlns:a16="http://schemas.microsoft.com/office/drawing/2014/main" id="{25CD90A9-CF70-9AE5-247B-434036BDACBF}"/>
              </a:ext>
            </a:extLst>
          </p:cNvPr>
          <p:cNvCxnSpPr>
            <a:cxnSpLocks/>
            <a:endCxn id="24" idx="1"/>
          </p:cNvCxnSpPr>
          <p:nvPr/>
        </p:nvCxnSpPr>
        <p:spPr>
          <a:xfrm>
            <a:off x="18752826" y="9871520"/>
            <a:ext cx="1068215" cy="625020"/>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7" name="Oval 76">
            <a:extLst>
              <a:ext uri="{FF2B5EF4-FFF2-40B4-BE49-F238E27FC236}">
                <a16:creationId xmlns:a16="http://schemas.microsoft.com/office/drawing/2014/main" id="{BB0AE10C-4076-0663-D7DD-4B3FE0FBA54D}"/>
              </a:ext>
            </a:extLst>
          </p:cNvPr>
          <p:cNvSpPr/>
          <p:nvPr/>
        </p:nvSpPr>
        <p:spPr>
          <a:xfrm>
            <a:off x="25241644" y="7861776"/>
            <a:ext cx="1118538" cy="2628741"/>
          </a:xfrm>
          <a:prstGeom prst="ellipse">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9" name="Oval 78">
            <a:extLst>
              <a:ext uri="{FF2B5EF4-FFF2-40B4-BE49-F238E27FC236}">
                <a16:creationId xmlns:a16="http://schemas.microsoft.com/office/drawing/2014/main" id="{5EA43017-603B-5D75-4639-7694F0004C19}"/>
              </a:ext>
            </a:extLst>
          </p:cNvPr>
          <p:cNvSpPr/>
          <p:nvPr/>
        </p:nvSpPr>
        <p:spPr>
          <a:xfrm>
            <a:off x="22406856" y="9613006"/>
            <a:ext cx="3530421" cy="1305114"/>
          </a:xfrm>
          <a:prstGeom prst="ellipse">
            <a:avLst/>
          </a:prstGeom>
          <a:solidFill>
            <a:srgbClr val="DDD6EE"/>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89B49499-393A-575F-F704-F27DDDEF1E4A}"/>
              </a:ext>
            </a:extLst>
          </p:cNvPr>
          <p:cNvSpPr txBox="1"/>
          <p:nvPr/>
        </p:nvSpPr>
        <p:spPr>
          <a:xfrm>
            <a:off x="22472813" y="9829839"/>
            <a:ext cx="3579688" cy="954107"/>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Obesity-Specific</a:t>
            </a:r>
          </a:p>
          <a:p>
            <a:pPr algn="ctr"/>
            <a:r>
              <a:rPr lang="en-US" sz="2800" b="1" dirty="0">
                <a:latin typeface="Arial" panose="020B0604020202020204" pitchFamily="34" charset="0"/>
                <a:cs typeface="Arial" panose="020B0604020202020204" pitchFamily="34" charset="0"/>
              </a:rPr>
              <a:t>Control</a:t>
            </a:r>
          </a:p>
        </p:txBody>
      </p:sp>
      <p:sp>
        <p:nvSpPr>
          <p:cNvPr id="81" name="Oval 80">
            <a:extLst>
              <a:ext uri="{FF2B5EF4-FFF2-40B4-BE49-F238E27FC236}">
                <a16:creationId xmlns:a16="http://schemas.microsoft.com/office/drawing/2014/main" id="{AC0DEE57-E34F-B3E7-0BFE-5A1FC6F3F1A4}"/>
              </a:ext>
            </a:extLst>
          </p:cNvPr>
          <p:cNvSpPr/>
          <p:nvPr/>
        </p:nvSpPr>
        <p:spPr>
          <a:xfrm>
            <a:off x="22573627" y="7389556"/>
            <a:ext cx="3363650" cy="1357854"/>
          </a:xfrm>
          <a:prstGeom prst="ellipse">
            <a:avLst/>
          </a:prstGeom>
          <a:solidFill>
            <a:srgbClr val="DDD6EE"/>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latin typeface="Arial" panose="020B0604020202020204" pitchFamily="34" charset="0"/>
              <a:cs typeface="Arial" panose="020B0604020202020204" pitchFamily="34" charset="0"/>
            </a:endParaRPr>
          </a:p>
        </p:txBody>
      </p:sp>
      <p:sp>
        <p:nvSpPr>
          <p:cNvPr id="82" name="TextBox 81">
            <a:extLst>
              <a:ext uri="{FF2B5EF4-FFF2-40B4-BE49-F238E27FC236}">
                <a16:creationId xmlns:a16="http://schemas.microsoft.com/office/drawing/2014/main" id="{40A72946-1661-8784-8A4E-63144C96DC6F}"/>
              </a:ext>
            </a:extLst>
          </p:cNvPr>
          <p:cNvSpPr txBox="1"/>
          <p:nvPr/>
        </p:nvSpPr>
        <p:spPr>
          <a:xfrm>
            <a:off x="22573627" y="7628259"/>
            <a:ext cx="3363650" cy="1384995"/>
          </a:xfrm>
          <a:prstGeom prst="rect">
            <a:avLst/>
          </a:prstGeom>
          <a:noFill/>
          <a:ln w="38100">
            <a:noFill/>
          </a:ln>
        </p:spPr>
        <p:txBody>
          <a:bodyPr wrap="square" rtlCol="0">
            <a:spAutoFit/>
          </a:bodyPr>
          <a:lstStyle/>
          <a:p>
            <a:pPr algn="ctr"/>
            <a:r>
              <a:rPr lang="en-US" sz="2800" b="1" dirty="0">
                <a:latin typeface="Arial" panose="020B0604020202020204" pitchFamily="34" charset="0"/>
                <a:cs typeface="Arial" panose="020B0604020202020204" pitchFamily="34" charset="0"/>
              </a:rPr>
              <a:t>Obesity-Specific </a:t>
            </a:r>
          </a:p>
          <a:p>
            <a:pPr algn="ctr"/>
            <a:r>
              <a:rPr lang="en-US" sz="2800" b="1" dirty="0">
                <a:latin typeface="Arial" panose="020B0604020202020204" pitchFamily="34" charset="0"/>
                <a:cs typeface="Arial" panose="020B0604020202020204" pitchFamily="34" charset="0"/>
              </a:rPr>
              <a:t>QOL</a:t>
            </a:r>
          </a:p>
          <a:p>
            <a:pPr algn="ctr"/>
            <a:endParaRPr lang="en-US" sz="2800" b="1" dirty="0">
              <a:latin typeface="Arial" panose="020B0604020202020204" pitchFamily="34" charset="0"/>
              <a:cs typeface="Arial" panose="020B0604020202020204" pitchFamily="34" charset="0"/>
            </a:endParaRPr>
          </a:p>
        </p:txBody>
      </p:sp>
      <p:sp>
        <p:nvSpPr>
          <p:cNvPr id="83" name="TextBox 82">
            <a:extLst>
              <a:ext uri="{FF2B5EF4-FFF2-40B4-BE49-F238E27FC236}">
                <a16:creationId xmlns:a16="http://schemas.microsoft.com/office/drawing/2014/main" id="{F5E9DF49-8899-1BB3-AFC7-D51502A3C587}"/>
              </a:ext>
            </a:extLst>
          </p:cNvPr>
          <p:cNvSpPr txBox="1"/>
          <p:nvPr/>
        </p:nvSpPr>
        <p:spPr>
          <a:xfrm>
            <a:off x="25437099" y="8938284"/>
            <a:ext cx="665492" cy="338554"/>
          </a:xfrm>
          <a:prstGeom prst="rect">
            <a:avLst/>
          </a:prstGeom>
          <a:solidFill>
            <a:schemeClr val="bg1"/>
          </a:solidFill>
        </p:spPr>
        <p:txBody>
          <a:bodyPr wrap="square" rtlCol="0">
            <a:spAutoFit/>
          </a:bodyPr>
          <a:lstStyle/>
          <a:p>
            <a:r>
              <a:rPr lang="en-US" sz="1600" kern="100" dirty="0">
                <a:effectLst/>
                <a:latin typeface="Arial" panose="020B0604020202020204" pitchFamily="34" charset="0"/>
                <a:ea typeface="Calibri" panose="020F0502020204030204" pitchFamily="34" charset="0"/>
                <a:cs typeface="Arial" panose="020B0604020202020204" pitchFamily="34" charset="0"/>
              </a:rPr>
              <a:t>0.31</a:t>
            </a:r>
            <a:endParaRPr lang="en-US" sz="1600" dirty="0">
              <a:latin typeface="Arial" panose="020B0604020202020204" pitchFamily="34" charset="0"/>
              <a:cs typeface="Arial" panose="020B0604020202020204" pitchFamily="34" charset="0"/>
            </a:endParaRPr>
          </a:p>
        </p:txBody>
      </p:sp>
      <p:cxnSp>
        <p:nvCxnSpPr>
          <p:cNvPr id="17" name="Straight Arrow Connector 16">
            <a:extLst>
              <a:ext uri="{FF2B5EF4-FFF2-40B4-BE49-F238E27FC236}">
                <a16:creationId xmlns:a16="http://schemas.microsoft.com/office/drawing/2014/main" id="{718233CE-85A4-780D-F138-72AA3A90F221}"/>
              </a:ext>
            </a:extLst>
          </p:cNvPr>
          <p:cNvCxnSpPr>
            <a:cxnSpLocks/>
            <a:stCxn id="24" idx="3"/>
            <a:endCxn id="79" idx="2"/>
          </p:cNvCxnSpPr>
          <p:nvPr/>
        </p:nvCxnSpPr>
        <p:spPr>
          <a:xfrm flipV="1">
            <a:off x="22081017" y="10265563"/>
            <a:ext cx="325839" cy="230977"/>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Straight Arrow Connector 20">
            <a:extLst>
              <a:ext uri="{FF2B5EF4-FFF2-40B4-BE49-F238E27FC236}">
                <a16:creationId xmlns:a16="http://schemas.microsoft.com/office/drawing/2014/main" id="{63DA1923-406B-233A-50AD-C5350E98A530}"/>
              </a:ext>
            </a:extLst>
          </p:cNvPr>
          <p:cNvCxnSpPr>
            <a:cxnSpLocks/>
            <a:stCxn id="25" idx="3"/>
            <a:endCxn id="79" idx="1"/>
          </p:cNvCxnSpPr>
          <p:nvPr/>
        </p:nvCxnSpPr>
        <p:spPr>
          <a:xfrm>
            <a:off x="22045760" y="8797764"/>
            <a:ext cx="878114" cy="1006372"/>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3" name="Straight Arrow Connector 32">
            <a:extLst>
              <a:ext uri="{FF2B5EF4-FFF2-40B4-BE49-F238E27FC236}">
                <a16:creationId xmlns:a16="http://schemas.microsoft.com/office/drawing/2014/main" id="{0D692A2E-E758-7EE2-C884-518E1CF9A9E9}"/>
              </a:ext>
            </a:extLst>
          </p:cNvPr>
          <p:cNvCxnSpPr>
            <a:cxnSpLocks/>
            <a:stCxn id="26" idx="3"/>
          </p:cNvCxnSpPr>
          <p:nvPr/>
        </p:nvCxnSpPr>
        <p:spPr>
          <a:xfrm flipV="1">
            <a:off x="22045760" y="8476450"/>
            <a:ext cx="883338" cy="1165579"/>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6" name="Straight Arrow Connector 35">
            <a:extLst>
              <a:ext uri="{FF2B5EF4-FFF2-40B4-BE49-F238E27FC236}">
                <a16:creationId xmlns:a16="http://schemas.microsoft.com/office/drawing/2014/main" id="{650FF12C-CFB2-58AA-B9C7-B0A49DB16194}"/>
              </a:ext>
            </a:extLst>
          </p:cNvPr>
          <p:cNvCxnSpPr>
            <a:cxnSpLocks/>
            <a:stCxn id="50" idx="3"/>
          </p:cNvCxnSpPr>
          <p:nvPr/>
        </p:nvCxnSpPr>
        <p:spPr>
          <a:xfrm>
            <a:off x="22028766" y="8004678"/>
            <a:ext cx="537984" cy="3540"/>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4" name="Oval 73">
            <a:extLst>
              <a:ext uri="{FF2B5EF4-FFF2-40B4-BE49-F238E27FC236}">
                <a16:creationId xmlns:a16="http://schemas.microsoft.com/office/drawing/2014/main" id="{11EE0F46-45C1-BE03-1E8F-F2E3A81703CF}"/>
              </a:ext>
            </a:extLst>
          </p:cNvPr>
          <p:cNvSpPr/>
          <p:nvPr/>
        </p:nvSpPr>
        <p:spPr>
          <a:xfrm>
            <a:off x="26125203" y="8273369"/>
            <a:ext cx="3688794" cy="1544705"/>
          </a:xfrm>
          <a:prstGeom prst="ellipse">
            <a:avLst/>
          </a:prstGeom>
          <a:solidFill>
            <a:srgbClr val="E9E4F8"/>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Obesity QOL, Control Test</a:t>
            </a:r>
          </a:p>
        </p:txBody>
      </p:sp>
      <p:cxnSp>
        <p:nvCxnSpPr>
          <p:cNvPr id="69" name="Connector: Elbow 68">
            <a:extLst>
              <a:ext uri="{FF2B5EF4-FFF2-40B4-BE49-F238E27FC236}">
                <a16:creationId xmlns:a16="http://schemas.microsoft.com/office/drawing/2014/main" id="{AD88D2AC-A422-F5DF-412A-6BC148DD3931}"/>
              </a:ext>
            </a:extLst>
          </p:cNvPr>
          <p:cNvCxnSpPr>
            <a:cxnSpLocks/>
          </p:cNvCxnSpPr>
          <p:nvPr/>
        </p:nvCxnSpPr>
        <p:spPr>
          <a:xfrm>
            <a:off x="25860947" y="7861776"/>
            <a:ext cx="1772013" cy="431233"/>
          </a:xfrm>
          <a:prstGeom prst="bentConnector3">
            <a:avLst>
              <a:gd name="adj1" fmla="val 50000"/>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Connector: Elbow 70">
            <a:extLst>
              <a:ext uri="{FF2B5EF4-FFF2-40B4-BE49-F238E27FC236}">
                <a16:creationId xmlns:a16="http://schemas.microsoft.com/office/drawing/2014/main" id="{A8DB2C62-8E36-EDB2-89AF-43E8AB0CF544}"/>
              </a:ext>
            </a:extLst>
          </p:cNvPr>
          <p:cNvCxnSpPr>
            <a:cxnSpLocks/>
          </p:cNvCxnSpPr>
          <p:nvPr/>
        </p:nvCxnSpPr>
        <p:spPr>
          <a:xfrm rot="10800000" flipV="1">
            <a:off x="25721564" y="9750748"/>
            <a:ext cx="1911397" cy="725089"/>
          </a:xfrm>
          <a:prstGeom prst="bentConnector3">
            <a:avLst>
              <a:gd name="adj1" fmla="val 50000"/>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45" name="Rectangle: Rounded Corners 44">
            <a:extLst>
              <a:ext uri="{FF2B5EF4-FFF2-40B4-BE49-F238E27FC236}">
                <a16:creationId xmlns:a16="http://schemas.microsoft.com/office/drawing/2014/main" id="{3E9A3BFF-1598-F0E0-EF1D-9B2A4A2C1D92}"/>
              </a:ext>
            </a:extLst>
          </p:cNvPr>
          <p:cNvSpPr/>
          <p:nvPr/>
        </p:nvSpPr>
        <p:spPr>
          <a:xfrm>
            <a:off x="17303703" y="5551299"/>
            <a:ext cx="11419670" cy="1516271"/>
          </a:xfrm>
          <a:prstGeom prst="roundRect">
            <a:avLst>
              <a:gd name="adj" fmla="val 16667"/>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5400" b="1" u="sng" dirty="0">
              <a:solidFill>
                <a:schemeClr val="tx1"/>
              </a:solidFill>
              <a:latin typeface="Times New Roman" panose="02020603050405020304" pitchFamily="18" charset="0"/>
              <a:cs typeface="Times New Roman" panose="02020603050405020304" pitchFamily="18" charset="0"/>
            </a:endParaRPr>
          </a:p>
          <a:p>
            <a:r>
              <a:rPr lang="en-US" sz="4800" b="1" u="sng" dirty="0">
                <a:solidFill>
                  <a:schemeClr val="tx1"/>
                </a:solidFill>
                <a:latin typeface="Times New Roman" panose="02020603050405020304" pitchFamily="18" charset="0"/>
                <a:cs typeface="Times New Roman" panose="02020603050405020304" pitchFamily="18" charset="0"/>
              </a:rPr>
              <a:t>Figure 1.</a:t>
            </a:r>
            <a:r>
              <a:rPr lang="en-US" sz="4800" b="1" dirty="0">
                <a:solidFill>
                  <a:schemeClr val="tx1"/>
                </a:solidFill>
                <a:latin typeface="Times New Roman" panose="02020603050405020304" pitchFamily="18" charset="0"/>
                <a:cs typeface="Times New Roman" panose="02020603050405020304" pitchFamily="18" charset="0"/>
              </a:rPr>
              <a:t> </a:t>
            </a:r>
          </a:p>
          <a:p>
            <a:r>
              <a:rPr lang="en-US" sz="3600" b="1" dirty="0">
                <a:solidFill>
                  <a:schemeClr val="tx1"/>
                </a:solidFill>
                <a:latin typeface="Times New Roman" panose="02020603050405020304" pitchFamily="18" charset="0"/>
                <a:cs typeface="Times New Roman" panose="02020603050405020304" pitchFamily="18" charset="0"/>
              </a:rPr>
              <a:t>Conceptual Framework for Obesity QOL, Control Test</a:t>
            </a:r>
          </a:p>
          <a:p>
            <a:pPr algn="ctr"/>
            <a:endParaRPr lang="en-US" sz="5400" dirty="0">
              <a:solidFill>
                <a:schemeClr val="tx1"/>
              </a:solidFill>
            </a:endParaRPr>
          </a:p>
        </p:txBody>
      </p:sp>
      <p:sp>
        <p:nvSpPr>
          <p:cNvPr id="49" name="Rectangle: Rounded Corners 48">
            <a:extLst>
              <a:ext uri="{FF2B5EF4-FFF2-40B4-BE49-F238E27FC236}">
                <a16:creationId xmlns:a16="http://schemas.microsoft.com/office/drawing/2014/main" id="{3700517B-B224-EC68-DF0E-C6DB261ADD1A}"/>
              </a:ext>
            </a:extLst>
          </p:cNvPr>
          <p:cNvSpPr/>
          <p:nvPr/>
        </p:nvSpPr>
        <p:spPr>
          <a:xfrm>
            <a:off x="15869901" y="11522402"/>
            <a:ext cx="14185923" cy="9871052"/>
          </a:xfrm>
          <a:prstGeom prst="roundRect">
            <a:avLst>
              <a:gd name="adj" fmla="val 5860"/>
            </a:avLst>
          </a:prstGeom>
          <a:solidFill>
            <a:srgbClr val="9E4A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71A95EDD-D966-B144-456B-32727207150C}"/>
              </a:ext>
            </a:extLst>
          </p:cNvPr>
          <p:cNvSpPr/>
          <p:nvPr/>
        </p:nvSpPr>
        <p:spPr>
          <a:xfrm>
            <a:off x="18022474" y="13917555"/>
            <a:ext cx="9581541" cy="7153662"/>
          </a:xfrm>
          <a:prstGeom prst="rect">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Rounded Corners 92">
            <a:extLst>
              <a:ext uri="{FF2B5EF4-FFF2-40B4-BE49-F238E27FC236}">
                <a16:creationId xmlns:a16="http://schemas.microsoft.com/office/drawing/2014/main" id="{E5AA8035-A9BF-9F8F-F376-9D244F070D20}"/>
              </a:ext>
            </a:extLst>
          </p:cNvPr>
          <p:cNvSpPr/>
          <p:nvPr/>
        </p:nvSpPr>
        <p:spPr>
          <a:xfrm>
            <a:off x="16130992" y="11892500"/>
            <a:ext cx="13663739" cy="1646142"/>
          </a:xfrm>
          <a:prstGeom prst="roundRect">
            <a:avLst>
              <a:gd name="adj" fmla="val 10983"/>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200" b="1" u="sng" dirty="0">
              <a:solidFill>
                <a:schemeClr val="tx1"/>
              </a:solidFill>
              <a:latin typeface="Times New Roman" panose="02020603050405020304" pitchFamily="18" charset="0"/>
              <a:cs typeface="Times New Roman" panose="02020603050405020304" pitchFamily="18" charset="0"/>
            </a:endParaRPr>
          </a:p>
          <a:p>
            <a:endParaRPr lang="en-US" sz="3200" b="1" u="sng" dirty="0">
              <a:solidFill>
                <a:schemeClr val="tx1"/>
              </a:solidFill>
              <a:latin typeface="Times New Roman" panose="02020603050405020304" pitchFamily="18" charset="0"/>
              <a:cs typeface="Times New Roman" panose="02020603050405020304" pitchFamily="18" charset="0"/>
            </a:endParaRPr>
          </a:p>
          <a:p>
            <a:r>
              <a:rPr lang="en-US" sz="4800" b="1" u="sng" dirty="0">
                <a:solidFill>
                  <a:schemeClr val="tx1"/>
                </a:solidFill>
                <a:latin typeface="Times New Roman" panose="02020603050405020304" pitchFamily="18" charset="0"/>
                <a:cs typeface="Times New Roman" panose="02020603050405020304" pitchFamily="18" charset="0"/>
              </a:rPr>
              <a:t>Figure 2.</a:t>
            </a:r>
            <a:r>
              <a:rPr lang="en-US" sz="4800" b="1" dirty="0">
                <a:solidFill>
                  <a:schemeClr val="tx1"/>
                </a:solidFill>
                <a:latin typeface="Times New Roman" panose="02020603050405020304" pitchFamily="18" charset="0"/>
                <a:cs typeface="Times New Roman" panose="02020603050405020304" pitchFamily="18" charset="0"/>
              </a:rPr>
              <a:t> </a:t>
            </a:r>
          </a:p>
          <a:p>
            <a:r>
              <a:rPr lang="en-US" sz="3600" b="1" dirty="0">
                <a:solidFill>
                  <a:schemeClr val="tx1"/>
                </a:solidFill>
                <a:latin typeface="Times New Roman" panose="02020603050405020304" pitchFamily="18" charset="0"/>
                <a:cs typeface="Times New Roman" panose="02020603050405020304" pitchFamily="18" charset="0"/>
              </a:rPr>
              <a:t>Comparison of Obesity-Specific Means Across BMI Severity Groups</a:t>
            </a:r>
          </a:p>
          <a:p>
            <a:endParaRPr lang="en-US" sz="3200" dirty="0">
              <a:solidFill>
                <a:schemeClr val="tx1"/>
              </a:solidFill>
            </a:endParaRPr>
          </a:p>
          <a:p>
            <a:pPr algn="ctr"/>
            <a:endParaRPr lang="en-US" sz="3200" dirty="0">
              <a:solidFill>
                <a:schemeClr val="tx1"/>
              </a:solidFill>
            </a:endParaRPr>
          </a:p>
        </p:txBody>
      </p:sp>
      <p:pic>
        <p:nvPicPr>
          <p:cNvPr id="19" name="Picture 18">
            <a:extLst>
              <a:ext uri="{FF2B5EF4-FFF2-40B4-BE49-F238E27FC236}">
                <a16:creationId xmlns:a16="http://schemas.microsoft.com/office/drawing/2014/main" id="{C10D2EC7-F3DD-9B0E-4FDF-E7D3A8A0FACE}"/>
              </a:ext>
            </a:extLst>
          </p:cNvPr>
          <p:cNvPicPr>
            <a:picLocks noChangeAspect="1"/>
          </p:cNvPicPr>
          <p:nvPr/>
        </p:nvPicPr>
        <p:blipFill>
          <a:blip r:embed="rId3"/>
          <a:srcRect l="21784" t="11832" r="14815" b="36564"/>
          <a:stretch>
            <a:fillRect/>
          </a:stretch>
        </p:blipFill>
        <p:spPr>
          <a:xfrm>
            <a:off x="18861174" y="14042713"/>
            <a:ext cx="8583646" cy="5714122"/>
          </a:xfrm>
          <a:prstGeom prst="rect">
            <a:avLst/>
          </a:prstGeom>
          <a:solidFill>
            <a:schemeClr val="bg1"/>
          </a:solidFill>
        </p:spPr>
      </p:pic>
      <p:sp>
        <p:nvSpPr>
          <p:cNvPr id="20" name="TextBox 19">
            <a:extLst>
              <a:ext uri="{FF2B5EF4-FFF2-40B4-BE49-F238E27FC236}">
                <a16:creationId xmlns:a16="http://schemas.microsoft.com/office/drawing/2014/main" id="{501E2F9E-1EC5-3CD5-9EC1-3ABD01DEA7C4}"/>
              </a:ext>
            </a:extLst>
          </p:cNvPr>
          <p:cNvSpPr txBox="1"/>
          <p:nvPr/>
        </p:nvSpPr>
        <p:spPr>
          <a:xfrm rot="16200000">
            <a:off x="16008733" y="16385509"/>
            <a:ext cx="4965924" cy="584775"/>
          </a:xfrm>
          <a:prstGeom prst="rect">
            <a:avLst/>
          </a:prstGeom>
          <a:noFill/>
        </p:spPr>
        <p:txBody>
          <a:bodyPr wrap="square" rtlCol="0">
            <a:spAutoFit/>
          </a:bodyPr>
          <a:lstStyle/>
          <a:p>
            <a:r>
              <a:rPr lang="en-US" sz="3200" b="1" dirty="0"/>
              <a:t>Outcome Score (0-100)</a:t>
            </a:r>
          </a:p>
        </p:txBody>
      </p:sp>
      <p:sp>
        <p:nvSpPr>
          <p:cNvPr id="22" name="TextBox 21">
            <a:extLst>
              <a:ext uri="{FF2B5EF4-FFF2-40B4-BE49-F238E27FC236}">
                <a16:creationId xmlns:a16="http://schemas.microsoft.com/office/drawing/2014/main" id="{3BB225F6-B8F7-E034-61B0-07D6AB7125E2}"/>
              </a:ext>
            </a:extLst>
          </p:cNvPr>
          <p:cNvSpPr txBox="1"/>
          <p:nvPr/>
        </p:nvSpPr>
        <p:spPr>
          <a:xfrm>
            <a:off x="19123929" y="19680923"/>
            <a:ext cx="8003139" cy="461665"/>
          </a:xfrm>
          <a:prstGeom prst="rect">
            <a:avLst/>
          </a:prstGeom>
          <a:noFill/>
        </p:spPr>
        <p:txBody>
          <a:bodyPr wrap="square" rtlCol="0">
            <a:spAutoFit/>
          </a:bodyPr>
          <a:lstStyle/>
          <a:p>
            <a:r>
              <a:rPr lang="en-US" sz="2400" dirty="0"/>
              <a:t>Not Overweight	 Pre-Obese 	Obese		Severely Obese	</a:t>
            </a:r>
          </a:p>
        </p:txBody>
      </p:sp>
      <p:sp>
        <p:nvSpPr>
          <p:cNvPr id="23" name="TextBox 22">
            <a:extLst>
              <a:ext uri="{FF2B5EF4-FFF2-40B4-BE49-F238E27FC236}">
                <a16:creationId xmlns:a16="http://schemas.microsoft.com/office/drawing/2014/main" id="{F1B92C80-6A04-C513-A3A1-CCC16C988AC2}"/>
              </a:ext>
            </a:extLst>
          </p:cNvPr>
          <p:cNvSpPr txBox="1"/>
          <p:nvPr/>
        </p:nvSpPr>
        <p:spPr>
          <a:xfrm>
            <a:off x="18861174" y="19972132"/>
            <a:ext cx="7916544" cy="400110"/>
          </a:xfrm>
          <a:prstGeom prst="rect">
            <a:avLst/>
          </a:prstGeom>
          <a:noFill/>
        </p:spPr>
        <p:txBody>
          <a:bodyPr wrap="square" rtlCol="0">
            <a:spAutoFit/>
          </a:bodyPr>
          <a:lstStyle/>
          <a:p>
            <a:r>
              <a:rPr lang="en-US" sz="2000" dirty="0"/>
              <a:t>		n=22			    n=53			n=39			n=26</a:t>
            </a:r>
          </a:p>
        </p:txBody>
      </p:sp>
      <p:sp>
        <p:nvSpPr>
          <p:cNvPr id="32" name="TextBox 31">
            <a:extLst>
              <a:ext uri="{FF2B5EF4-FFF2-40B4-BE49-F238E27FC236}">
                <a16:creationId xmlns:a16="http://schemas.microsoft.com/office/drawing/2014/main" id="{2306FFCA-2E38-3621-FA26-F8379792BEF5}"/>
              </a:ext>
            </a:extLst>
          </p:cNvPr>
          <p:cNvSpPr txBox="1"/>
          <p:nvPr/>
        </p:nvSpPr>
        <p:spPr>
          <a:xfrm>
            <a:off x="18668276" y="14162096"/>
            <a:ext cx="584776" cy="5262979"/>
          </a:xfrm>
          <a:prstGeom prst="rect">
            <a:avLst/>
          </a:prstGeom>
          <a:noFill/>
        </p:spPr>
        <p:txBody>
          <a:bodyPr wrap="square" rtlCol="0">
            <a:spAutoFit/>
          </a:bodyPr>
          <a:lstStyle/>
          <a:p>
            <a:r>
              <a:rPr lang="en-US" sz="1600" dirty="0"/>
              <a:t>70</a:t>
            </a:r>
          </a:p>
          <a:p>
            <a:endParaRPr lang="en-US" sz="1600" dirty="0"/>
          </a:p>
          <a:p>
            <a:endParaRPr lang="en-US" sz="1600" dirty="0"/>
          </a:p>
          <a:p>
            <a:endParaRPr lang="en-US" sz="1600" dirty="0"/>
          </a:p>
          <a:p>
            <a:r>
              <a:rPr lang="en-US" sz="1600" dirty="0"/>
              <a:t>60</a:t>
            </a:r>
          </a:p>
          <a:p>
            <a:endParaRPr lang="en-US" sz="1600" dirty="0"/>
          </a:p>
          <a:p>
            <a:endParaRPr lang="en-US" sz="1600" dirty="0"/>
          </a:p>
          <a:p>
            <a:endParaRPr lang="en-US" sz="1600" dirty="0"/>
          </a:p>
          <a:p>
            <a:r>
              <a:rPr lang="en-US" sz="1600" dirty="0"/>
              <a:t>50</a:t>
            </a:r>
          </a:p>
          <a:p>
            <a:endParaRPr lang="en-US" sz="1600" dirty="0"/>
          </a:p>
          <a:p>
            <a:endParaRPr lang="en-US" sz="1600" dirty="0"/>
          </a:p>
          <a:p>
            <a:endParaRPr lang="en-US" sz="1600" dirty="0"/>
          </a:p>
          <a:p>
            <a:r>
              <a:rPr lang="en-US" sz="1600" dirty="0"/>
              <a:t>40</a:t>
            </a:r>
          </a:p>
          <a:p>
            <a:endParaRPr lang="en-US" sz="1600" dirty="0"/>
          </a:p>
          <a:p>
            <a:endParaRPr lang="en-US" sz="1600" dirty="0"/>
          </a:p>
          <a:p>
            <a:endParaRPr lang="en-US" sz="1600" dirty="0"/>
          </a:p>
          <a:p>
            <a:r>
              <a:rPr lang="en-US" sz="1600" dirty="0"/>
              <a:t>30</a:t>
            </a:r>
          </a:p>
          <a:p>
            <a:endParaRPr lang="en-US" sz="1600" dirty="0"/>
          </a:p>
          <a:p>
            <a:endParaRPr lang="en-US" sz="1600" dirty="0"/>
          </a:p>
          <a:p>
            <a:endParaRPr lang="en-US" sz="1600" dirty="0"/>
          </a:p>
          <a:p>
            <a:r>
              <a:rPr lang="en-US" sz="1600" dirty="0"/>
              <a:t>20</a:t>
            </a:r>
          </a:p>
        </p:txBody>
      </p:sp>
      <p:sp>
        <p:nvSpPr>
          <p:cNvPr id="34" name="TextBox 33">
            <a:extLst>
              <a:ext uri="{FF2B5EF4-FFF2-40B4-BE49-F238E27FC236}">
                <a16:creationId xmlns:a16="http://schemas.microsoft.com/office/drawing/2014/main" id="{04938591-A9E4-8420-AD2F-33E0FC7BA713}"/>
              </a:ext>
            </a:extLst>
          </p:cNvPr>
          <p:cNvSpPr txBox="1"/>
          <p:nvPr/>
        </p:nvSpPr>
        <p:spPr>
          <a:xfrm>
            <a:off x="19775038" y="20403486"/>
            <a:ext cx="6477000" cy="1077218"/>
          </a:xfrm>
          <a:prstGeom prst="rect">
            <a:avLst/>
          </a:prstGeom>
          <a:noFill/>
        </p:spPr>
        <p:txBody>
          <a:bodyPr wrap="square" rtlCol="0">
            <a:spAutoFit/>
          </a:bodyPr>
          <a:lstStyle/>
          <a:p>
            <a:r>
              <a:rPr lang="en-US" sz="3200" b="1" dirty="0"/>
              <a:t>BMI CDC/WHO Severity Groups</a:t>
            </a:r>
          </a:p>
          <a:p>
            <a:endParaRPr lang="en-US" sz="3200" b="1" dirty="0"/>
          </a:p>
        </p:txBody>
      </p:sp>
      <p:cxnSp>
        <p:nvCxnSpPr>
          <p:cNvPr id="35" name="Straight Arrow Connector 34">
            <a:extLst>
              <a:ext uri="{FF2B5EF4-FFF2-40B4-BE49-F238E27FC236}">
                <a16:creationId xmlns:a16="http://schemas.microsoft.com/office/drawing/2014/main" id="{F80A1739-BE01-0E77-5F53-9C3E78910978}"/>
              </a:ext>
            </a:extLst>
          </p:cNvPr>
          <p:cNvCxnSpPr>
            <a:cxnSpLocks/>
            <a:stCxn id="25" idx="3"/>
          </p:cNvCxnSpPr>
          <p:nvPr/>
        </p:nvCxnSpPr>
        <p:spPr>
          <a:xfrm flipV="1">
            <a:off x="22045760" y="8330511"/>
            <a:ext cx="636490" cy="467253"/>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8" name="Rectangle 37">
            <a:extLst>
              <a:ext uri="{FF2B5EF4-FFF2-40B4-BE49-F238E27FC236}">
                <a16:creationId xmlns:a16="http://schemas.microsoft.com/office/drawing/2014/main" id="{5F00C6AF-B861-4CB0-5E84-903166708049}"/>
              </a:ext>
            </a:extLst>
          </p:cNvPr>
          <p:cNvSpPr>
            <a:spLocks noChangeArrowheads="1"/>
          </p:cNvSpPr>
          <p:nvPr/>
        </p:nvSpPr>
        <p:spPr bwMode="auto">
          <a:xfrm>
            <a:off x="994521" y="14274485"/>
            <a:ext cx="4504238" cy="6796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5400" tIns="12700" rIns="25400" bIns="1270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54020" eaLnBrk="0" fontAlgn="base" hangingPunct="0">
              <a:spcBef>
                <a:spcPct val="0"/>
              </a:spcBef>
              <a:spcAft>
                <a:spcPct val="0"/>
              </a:spcAft>
            </a:pPr>
            <a:r>
              <a:rPr lang="en-US" altLang="en-US" sz="4800" b="1" u="sng" dirty="0">
                <a:solidFill>
                  <a:prstClr val="black"/>
                </a:solidFill>
                <a:latin typeface="Times New Roman" panose="02020603050405020304" pitchFamily="18" charset="0"/>
                <a:cs typeface="Times New Roman" panose="02020603050405020304" pitchFamily="18" charset="0"/>
              </a:rPr>
              <a:t>Practicality and Usefulness:</a:t>
            </a:r>
          </a:p>
          <a:p>
            <a:pPr marL="584210" lvl="2" defTabSz="254020" eaLnBrk="0" fontAlgn="base" hangingPunct="0">
              <a:spcBef>
                <a:spcPct val="0"/>
              </a:spcBef>
              <a:spcAft>
                <a:spcPct val="0"/>
              </a:spcAft>
            </a:pPr>
            <a:endParaRPr lang="en-US" sz="800" dirty="0">
              <a:solidFill>
                <a:prstClr val="black"/>
              </a:solidFill>
              <a:latin typeface="Aptos" panose="02110004020202020204"/>
            </a:endParaRPr>
          </a:p>
          <a:p>
            <a:pPr marL="584210" lvl="2" defTabSz="254020" eaLnBrk="0" fontAlgn="base" hangingPunct="0">
              <a:spcBef>
                <a:spcPct val="0"/>
              </a:spcBef>
              <a:spcAft>
                <a:spcPct val="0"/>
              </a:spcAft>
            </a:pPr>
            <a:r>
              <a:rPr lang="en-US" sz="2400" dirty="0">
                <a:solidFill>
                  <a:prstClr val="black"/>
                </a:solidFill>
                <a:latin typeface="Aptos" panose="02110004020202020204"/>
              </a:rPr>
              <a:t>📋 </a:t>
            </a:r>
            <a:r>
              <a:rPr lang="en-US" altLang="en-US" sz="2400" dirty="0">
                <a:solidFill>
                  <a:prstClr val="black"/>
                </a:solidFill>
                <a:latin typeface="Times New Roman" panose="02020603050405020304" pitchFamily="18" charset="0"/>
                <a:cs typeface="Times New Roman" panose="02020603050405020304" pitchFamily="18" charset="0"/>
              </a:rPr>
              <a:t>PROs are critical for managing and monitoring outcomes for adults with obesity.</a:t>
            </a:r>
          </a:p>
          <a:p>
            <a:pPr marL="584210" lvl="2" defTabSz="254020" eaLnBrk="0" fontAlgn="base" hangingPunct="0">
              <a:spcBef>
                <a:spcPct val="0"/>
              </a:spcBef>
              <a:spcAft>
                <a:spcPct val="0"/>
              </a:spcAft>
            </a:pPr>
            <a:r>
              <a:rPr lang="en-US" sz="2400" dirty="0">
                <a:solidFill>
                  <a:prstClr val="black"/>
                </a:solidFill>
                <a:latin typeface="Aptos" panose="02110004020202020204"/>
              </a:rPr>
              <a:t>⏳</a:t>
            </a:r>
            <a:r>
              <a:rPr lang="en-US" altLang="en-US" sz="2400" dirty="0">
                <a:solidFill>
                  <a:prstClr val="black"/>
                </a:solidFill>
                <a:latin typeface="Times New Roman" panose="02020603050405020304" pitchFamily="18" charset="0"/>
                <a:cs typeface="Times New Roman" panose="02020603050405020304" pitchFamily="18" charset="0"/>
              </a:rPr>
              <a:t>Existing tools are too burden- some, reduce data quality &amp; feasibility for widespread use.</a:t>
            </a:r>
          </a:p>
          <a:p>
            <a:pPr marL="584210" lvl="2" defTabSz="254020" eaLnBrk="0" fontAlgn="base" hangingPunct="0">
              <a:spcBef>
                <a:spcPct val="0"/>
              </a:spcBef>
              <a:spcAft>
                <a:spcPct val="0"/>
              </a:spcAft>
            </a:pPr>
            <a:r>
              <a:rPr lang="en-US" sz="2400" dirty="0"/>
              <a:t>🕒</a:t>
            </a:r>
            <a:r>
              <a:rPr lang="en-US" altLang="en-US" sz="2400" dirty="0">
                <a:solidFill>
                  <a:prstClr val="black"/>
                </a:solidFill>
                <a:latin typeface="Times New Roman" panose="02020603050405020304" pitchFamily="18" charset="0"/>
                <a:cs typeface="Times New Roman" panose="02020603050405020304" pitchFamily="18" charset="0"/>
              </a:rPr>
              <a:t> A validated short-form (5-item, &lt;1 min) is more practical.</a:t>
            </a:r>
          </a:p>
          <a:p>
            <a:pPr marL="584210" lvl="2" defTabSz="254020" eaLnBrk="0" fontAlgn="base" hangingPunct="0">
              <a:spcBef>
                <a:spcPct val="0"/>
              </a:spcBef>
              <a:spcAft>
                <a:spcPct val="0"/>
              </a:spcAft>
            </a:pPr>
            <a:r>
              <a:rPr lang="en-US" sz="2400" dirty="0">
                <a:solidFill>
                  <a:prstClr val="black"/>
                </a:solidFill>
                <a:latin typeface="Aptos" panose="02110004020202020204"/>
              </a:rPr>
              <a:t>🧾</a:t>
            </a:r>
            <a:r>
              <a:rPr lang="en-US" altLang="en-US" sz="2400" dirty="0">
                <a:solidFill>
                  <a:prstClr val="black"/>
                </a:solidFill>
                <a:latin typeface="Times New Roman" panose="02020603050405020304" pitchFamily="18" charset="0"/>
                <a:cs typeface="Times New Roman" panose="02020603050405020304" pitchFamily="18" charset="0"/>
              </a:rPr>
              <a:t>Capturing 5 key elements (pain, severity, impact, frequency, control) improves content validity.</a:t>
            </a:r>
          </a:p>
        </p:txBody>
      </p:sp>
      <p:sp>
        <p:nvSpPr>
          <p:cNvPr id="39" name="Rectangle 38">
            <a:extLst>
              <a:ext uri="{FF2B5EF4-FFF2-40B4-BE49-F238E27FC236}">
                <a16:creationId xmlns:a16="http://schemas.microsoft.com/office/drawing/2014/main" id="{5C6D6761-99AB-9C6D-F2BB-22627401DC4D}"/>
              </a:ext>
            </a:extLst>
          </p:cNvPr>
          <p:cNvSpPr/>
          <p:nvPr/>
        </p:nvSpPr>
        <p:spPr>
          <a:xfrm>
            <a:off x="742858" y="7561737"/>
            <a:ext cx="5027212" cy="6106053"/>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27010" defTabSz="127010"/>
            <a:r>
              <a:rPr lang="en-US" sz="4800" b="1" u="sng"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Aims:</a:t>
            </a:r>
          </a:p>
          <a:p>
            <a:pPr marL="127010" defTabSz="127010"/>
            <a:endParaRPr lang="en-US" sz="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711220" lvl="1" defTabSz="127010"/>
            <a:r>
              <a:rPr 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Develop a test aggregating  obesity-specific PRO measures of QOL, severity &amp; control.</a:t>
            </a:r>
          </a:p>
          <a:p>
            <a:pPr marL="711220" lvl="1" defTabSz="127010"/>
            <a:r>
              <a:rPr 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Evaluate respondent burden, reliability, and factor structure.</a:t>
            </a:r>
          </a:p>
          <a:p>
            <a:pPr marL="711220" lvl="1" defTabSz="127010"/>
            <a:r>
              <a:rPr lang="en-US" sz="2400" dirty="0">
                <a:solidFill>
                  <a:schemeClr val="tx1"/>
                </a:solidFill>
                <a:latin typeface="Times New Roman" panose="02020603050405020304" pitchFamily="18" charset="0"/>
                <a:cs typeface="Times New Roman" panose="02020603050405020304" pitchFamily="18" charset="0"/>
              </a:rPr>
              <a:t>📈 Test responsiveness to BMI-defined severity differences, with standardized PRO metrics that enable disease-specific burden and outcome comparisons across patient and general populations.</a:t>
            </a:r>
          </a:p>
        </p:txBody>
      </p:sp>
      <p:sp>
        <p:nvSpPr>
          <p:cNvPr id="40" name="Rectangle: Rounded Corners 39">
            <a:extLst>
              <a:ext uri="{FF2B5EF4-FFF2-40B4-BE49-F238E27FC236}">
                <a16:creationId xmlns:a16="http://schemas.microsoft.com/office/drawing/2014/main" id="{E0872CDB-1033-3FB1-1647-57590F454D9F}"/>
              </a:ext>
            </a:extLst>
          </p:cNvPr>
          <p:cNvSpPr/>
          <p:nvPr/>
        </p:nvSpPr>
        <p:spPr>
          <a:xfrm>
            <a:off x="6829611" y="7059916"/>
            <a:ext cx="8378757" cy="4642172"/>
          </a:xfrm>
          <a:prstGeom prst="roundRect">
            <a:avLst>
              <a:gd name="adj" fmla="val 11414"/>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7010"/>
            <a:r>
              <a:rPr lang="en-US" sz="4800" b="1" u="sng" dirty="0">
                <a:solidFill>
                  <a:schemeClr val="tx1"/>
                </a:solidFill>
                <a:latin typeface="Times New Roman" panose="02020603050405020304" pitchFamily="18" charset="0"/>
                <a:cs typeface="Times New Roman" panose="02020603050405020304" pitchFamily="18" charset="0"/>
              </a:rPr>
              <a:t>Sample: </a:t>
            </a:r>
          </a:p>
          <a:p>
            <a:pPr marL="584210" lvl="2" defTabSz="127010"/>
            <a:r>
              <a:rPr lang="en-US" sz="2400" dirty="0"/>
              <a:t>🌎</a:t>
            </a:r>
            <a:r>
              <a:rPr lang="en-US" sz="2400" dirty="0">
                <a:solidFill>
                  <a:schemeClr val="tx1"/>
                </a:solidFill>
                <a:latin typeface="Times New Roman" panose="02020603050405020304" pitchFamily="18" charset="0"/>
                <a:cs typeface="Times New Roman" panose="02020603050405020304" pitchFamily="18" charset="0"/>
              </a:rPr>
              <a:t>Representative NORC sample (N=595) of US general population adults</a:t>
            </a:r>
            <a:endParaRPr lang="en-US" sz="2400" b="1" dirty="0">
              <a:solidFill>
                <a:schemeClr val="tx1"/>
              </a:solidFill>
              <a:latin typeface="Times New Roman" panose="02020603050405020304" pitchFamily="18" charset="0"/>
              <a:cs typeface="Times New Roman" panose="02020603050405020304" pitchFamily="18" charset="0"/>
            </a:endParaRPr>
          </a:p>
          <a:p>
            <a:pPr marL="584210" lvl="2" defTabSz="127010"/>
            <a:r>
              <a:rPr lang="en-US" sz="2400" dirty="0">
                <a:solidFill>
                  <a:schemeClr val="tx1"/>
                </a:solidFill>
                <a:latin typeface="Times New Roman" panose="02020603050405020304" pitchFamily="18" charset="0"/>
                <a:cs typeface="Times New Roman" panose="02020603050405020304" pitchFamily="18" charset="0"/>
              </a:rPr>
              <a:t>🗓️</a:t>
            </a:r>
            <a:r>
              <a:rPr lang="en-US" sz="2400" b="1" dirty="0">
                <a:solidFill>
                  <a:schemeClr val="tx1"/>
                </a:solidFill>
                <a:latin typeface="Times New Roman" panose="02020603050405020304" pitchFamily="18" charset="0"/>
                <a:cs typeface="Times New Roman" panose="02020603050405020304" pitchFamily="18" charset="0"/>
              </a:rPr>
              <a:t>Study design: </a:t>
            </a:r>
            <a:r>
              <a:rPr lang="en-US" sz="2400" dirty="0">
                <a:solidFill>
                  <a:schemeClr val="tx1"/>
                </a:solidFill>
                <a:latin typeface="Times New Roman" panose="02020603050405020304" pitchFamily="18" charset="0"/>
                <a:cs typeface="Times New Roman" panose="02020603050405020304" pitchFamily="18" charset="0"/>
              </a:rPr>
              <a:t>Cross-sectional</a:t>
            </a:r>
            <a:r>
              <a:rPr lang="en-US" sz="2400" b="1" dirty="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surveys. </a:t>
            </a:r>
          </a:p>
          <a:p>
            <a:pPr marL="584210" lvl="2" defTabSz="127010"/>
            <a:r>
              <a:rPr lang="en-US" sz="2400" dirty="0">
                <a:solidFill>
                  <a:schemeClr val="tx1"/>
                </a:solidFill>
                <a:latin typeface="Times New Roman" panose="02020603050405020304" pitchFamily="18" charset="0"/>
                <a:cs typeface="Times New Roman" panose="02020603050405020304" pitchFamily="18" charset="0"/>
              </a:rPr>
              <a:t>📝</a:t>
            </a:r>
            <a:r>
              <a:rPr lang="en-US" sz="2400" b="1" dirty="0">
                <a:solidFill>
                  <a:schemeClr val="tx1"/>
                </a:solidFill>
                <a:latin typeface="Times New Roman" panose="02020603050405020304" pitchFamily="18" charset="0"/>
                <a:cs typeface="Times New Roman" panose="02020603050405020304" pitchFamily="18" charset="0"/>
              </a:rPr>
              <a:t>Data collection</a:t>
            </a:r>
            <a:r>
              <a:rPr lang="en-US" sz="2400" dirty="0">
                <a:solidFill>
                  <a:schemeClr val="tx1"/>
                </a:solidFill>
                <a:latin typeface="Times New Roman" panose="02020603050405020304" pitchFamily="18" charset="0"/>
                <a:cs typeface="Times New Roman" panose="02020603050405020304" pitchFamily="18" charset="0"/>
              </a:rPr>
              <a:t>: Online self-administrations.</a:t>
            </a:r>
          </a:p>
          <a:p>
            <a:pPr marL="584210" lvl="2" defTabSz="127010"/>
            <a:r>
              <a:rPr lang="en-US" sz="2400" dirty="0">
                <a:solidFill>
                  <a:schemeClr val="tx1"/>
                </a:solidFill>
                <a:latin typeface="Times New Roman" panose="02020603050405020304" pitchFamily="18" charset="0"/>
                <a:cs typeface="Times New Roman" panose="02020603050405020304" pitchFamily="18" charset="0"/>
              </a:rPr>
              <a:t>👥</a:t>
            </a:r>
            <a:r>
              <a:rPr lang="en-US" sz="2400" b="1" dirty="0">
                <a:solidFill>
                  <a:schemeClr val="tx1"/>
                </a:solidFill>
                <a:latin typeface="Times New Roman" panose="02020603050405020304" pitchFamily="18" charset="0"/>
                <a:cs typeface="Times New Roman" panose="02020603050405020304" pitchFamily="18" charset="0"/>
              </a:rPr>
              <a:t>Participants analyzed: </a:t>
            </a:r>
            <a:r>
              <a:rPr lang="en-US" sz="2400" dirty="0">
                <a:solidFill>
                  <a:schemeClr val="tx1"/>
                </a:solidFill>
                <a:latin typeface="Times New Roman" panose="02020603050405020304" pitchFamily="18" charset="0"/>
                <a:cs typeface="Times New Roman" panose="02020603050405020304" pitchFamily="18" charset="0"/>
              </a:rPr>
              <a:t>Adults diagnosed overweight </a:t>
            </a:r>
          </a:p>
          <a:p>
            <a:pPr marL="584210" lvl="2" defTabSz="127010"/>
            <a:r>
              <a:rPr lang="en-US" sz="2400" dirty="0">
                <a:solidFill>
                  <a:schemeClr val="tx1"/>
                </a:solidFill>
                <a:latin typeface="Times New Roman" panose="02020603050405020304" pitchFamily="18" charset="0"/>
                <a:cs typeface="Times New Roman" panose="02020603050405020304" pitchFamily="18" charset="0"/>
              </a:rPr>
              <a:t>🧑‍🤝‍🧑</a:t>
            </a:r>
            <a:r>
              <a:rPr lang="en-US" sz="2400" b="1" dirty="0">
                <a:solidFill>
                  <a:schemeClr val="tx1"/>
                </a:solidFill>
                <a:latin typeface="Times New Roman" panose="02020603050405020304" pitchFamily="18" charset="0"/>
                <a:cs typeface="Times New Roman" panose="02020603050405020304" pitchFamily="18" charset="0"/>
              </a:rPr>
              <a:t>Demographics: </a:t>
            </a:r>
          </a:p>
          <a:p>
            <a:pPr marL="711220" lvl="2" indent="-127010" defTabSz="12701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Mean age = 47.8, range 18-93 years</a:t>
            </a:r>
          </a:p>
          <a:p>
            <a:pPr marL="711220" lvl="2" indent="-127010" defTabSz="12701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Gender: 63.3% female</a:t>
            </a:r>
          </a:p>
          <a:p>
            <a:pPr marL="711220" lvl="2" indent="-127010" defTabSz="127010">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Race/Ethnicity: White (60%), Black (12.5%), Asian (20.6%), Hispanic (3.9%), Other (1.8%)</a:t>
            </a:r>
          </a:p>
        </p:txBody>
      </p:sp>
      <p:sp>
        <p:nvSpPr>
          <p:cNvPr id="43" name="Rectangle: Rounded Corners 42">
            <a:extLst>
              <a:ext uri="{FF2B5EF4-FFF2-40B4-BE49-F238E27FC236}">
                <a16:creationId xmlns:a16="http://schemas.microsoft.com/office/drawing/2014/main" id="{A2F6EA9E-6668-A914-3F1E-A78C32B520AB}"/>
              </a:ext>
            </a:extLst>
          </p:cNvPr>
          <p:cNvSpPr/>
          <p:nvPr/>
        </p:nvSpPr>
        <p:spPr>
          <a:xfrm>
            <a:off x="6829609" y="18255389"/>
            <a:ext cx="8378759" cy="2806629"/>
          </a:xfrm>
          <a:prstGeom prst="roundRect">
            <a:avLst>
              <a:gd name="adj" fmla="val 12051"/>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7010"/>
            <a:endParaRPr lang="en-US" sz="2400" b="1" i="1" u="sng" dirty="0">
              <a:solidFill>
                <a:schemeClr val="tx1"/>
              </a:solidFill>
              <a:latin typeface="Times New Roman" panose="02020603050405020304" pitchFamily="18" charset="0"/>
              <a:cs typeface="Times New Roman" panose="02020603050405020304" pitchFamily="18" charset="0"/>
            </a:endParaRPr>
          </a:p>
          <a:p>
            <a:pPr defTabSz="127010"/>
            <a:r>
              <a:rPr lang="en-US" sz="4800" b="1" u="sng" dirty="0">
                <a:solidFill>
                  <a:schemeClr val="tx1"/>
                </a:solidFill>
                <a:latin typeface="Times New Roman" panose="02020603050405020304" pitchFamily="18" charset="0"/>
                <a:cs typeface="Times New Roman" panose="02020603050405020304" pitchFamily="18" charset="0"/>
              </a:rPr>
              <a:t>Analysis:</a:t>
            </a:r>
            <a:r>
              <a:rPr lang="en-US" sz="4800" dirty="0">
                <a:solidFill>
                  <a:schemeClr val="tx1"/>
                </a:solidFill>
                <a:latin typeface="Times New Roman" panose="02020603050405020304" pitchFamily="18" charset="0"/>
                <a:cs typeface="Times New Roman" panose="02020603050405020304" pitchFamily="18" charset="0"/>
              </a:rPr>
              <a:t> </a:t>
            </a:r>
          </a:p>
          <a:p>
            <a:pPr marL="584210" lvl="2" defTabSz="127010"/>
            <a:r>
              <a:rPr lang="en-US" sz="2400" dirty="0">
                <a:solidFill>
                  <a:schemeClr val="tx1"/>
                </a:solidFill>
                <a:latin typeface="Times New Roman" panose="02020603050405020304" pitchFamily="18" charset="0"/>
                <a:cs typeface="Times New Roman" panose="02020603050405020304" pitchFamily="18" charset="0"/>
              </a:rPr>
              <a:t>🔁Test-Retest Reliability (7-10 days)</a:t>
            </a:r>
          </a:p>
          <a:p>
            <a:pPr marL="584210" lvl="2" defTabSz="127010"/>
            <a:r>
              <a:rPr lang="en-US" sz="2400" dirty="0">
                <a:solidFill>
                  <a:schemeClr val="tx1"/>
                </a:solidFill>
                <a:latin typeface="Times New Roman" panose="02020603050405020304" pitchFamily="18" charset="0"/>
                <a:cs typeface="Times New Roman" panose="02020603050405020304" pitchFamily="18" charset="0"/>
              </a:rPr>
              <a:t>🔗Classical and confirmatory factor analysis (CFA)</a:t>
            </a:r>
          </a:p>
          <a:p>
            <a:pPr marL="584210" lvl="2" defTabSz="127010"/>
            <a:r>
              <a:rPr lang="en-US" sz="2400" dirty="0">
                <a:solidFill>
                  <a:schemeClr val="tx1"/>
                </a:solidFill>
                <a:latin typeface="Times New Roman" panose="02020603050405020304" pitchFamily="18" charset="0"/>
                <a:cs typeface="Times New Roman" panose="02020603050405020304" pitchFamily="18" charset="0"/>
              </a:rPr>
              <a:t>📈 Analysis of variance (ANOVA) comparisons (overall F-ratio and effect sizes) for mean scores across diagnosed groups (N=140) differing in BMI severity  </a:t>
            </a:r>
          </a:p>
          <a:p>
            <a:pPr defTabSz="127010"/>
            <a:r>
              <a:rPr lang="en-US" sz="2400" dirty="0">
                <a:solidFill>
                  <a:schemeClr val="tx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944169702"/>
      </p:ext>
    </p:extLst>
  </p:cSld>
  <p:clrMapOvr>
    <a:masterClrMapping/>
  </p:clrMapOvr>
</p:sld>
</file>

<file path=ppt/theme/theme1.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5825</TotalTime>
  <Words>819</Words>
  <Application>Microsoft Office PowerPoint</Application>
  <PresentationFormat>Custom</PresentationFormat>
  <Paragraphs>108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Sydney Cushing</dc:creator>
  <cp:lastModifiedBy>John Ware</cp:lastModifiedBy>
  <cp:revision>15</cp:revision>
  <cp:lastPrinted>2025-10-08T00:27:14Z</cp:lastPrinted>
  <dcterms:created xsi:type="dcterms:W3CDTF">2025-09-29T00:53:06Z</dcterms:created>
  <dcterms:modified xsi:type="dcterms:W3CDTF">2025-10-08T12:27:11Z</dcterms:modified>
</cp:coreProperties>
</file>